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5"/>
  </p:notesMasterIdLst>
  <p:handoutMasterIdLst>
    <p:handoutMasterId r:id="rId46"/>
  </p:handoutMasterIdLst>
  <p:sldIdLst>
    <p:sldId id="2369" r:id="rId2"/>
    <p:sldId id="2222" r:id="rId3"/>
    <p:sldId id="2360" r:id="rId4"/>
    <p:sldId id="2321" r:id="rId5"/>
    <p:sldId id="2356" r:id="rId6"/>
    <p:sldId id="2357" r:id="rId7"/>
    <p:sldId id="2343" r:id="rId8"/>
    <p:sldId id="2344" r:id="rId9"/>
    <p:sldId id="2354" r:id="rId10"/>
    <p:sldId id="2355" r:id="rId11"/>
    <p:sldId id="2231" r:id="rId12"/>
    <p:sldId id="2232" r:id="rId13"/>
    <p:sldId id="2239" r:id="rId14"/>
    <p:sldId id="2303" r:id="rId15"/>
    <p:sldId id="2251" r:id="rId16"/>
    <p:sldId id="2266" r:id="rId17"/>
    <p:sldId id="2267" r:id="rId18"/>
    <p:sldId id="2268" r:id="rId19"/>
    <p:sldId id="2269" r:id="rId20"/>
    <p:sldId id="2270" r:id="rId21"/>
    <p:sldId id="2271" r:id="rId22"/>
    <p:sldId id="2272" r:id="rId23"/>
    <p:sldId id="2273" r:id="rId24"/>
    <p:sldId id="2328" r:id="rId25"/>
    <p:sldId id="2252" r:id="rId26"/>
    <p:sldId id="2253" r:id="rId27"/>
    <p:sldId id="2254" r:id="rId28"/>
    <p:sldId id="2259" r:id="rId29"/>
    <p:sldId id="2255" r:id="rId30"/>
    <p:sldId id="2256" r:id="rId31"/>
    <p:sldId id="2257" r:id="rId32"/>
    <p:sldId id="2260" r:id="rId33"/>
    <p:sldId id="2279" r:id="rId34"/>
    <p:sldId id="2281" r:id="rId35"/>
    <p:sldId id="2282" r:id="rId36"/>
    <p:sldId id="2283" r:id="rId37"/>
    <p:sldId id="2302" r:id="rId38"/>
    <p:sldId id="2280" r:id="rId39"/>
    <p:sldId id="2258" r:id="rId40"/>
    <p:sldId id="2312" r:id="rId41"/>
    <p:sldId id="2313" r:id="rId42"/>
    <p:sldId id="2200" r:id="rId43"/>
    <p:sldId id="2374" r:id="rId4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99CC"/>
    <a:srgbClr val="0066CC"/>
    <a:srgbClr val="33CCFF"/>
    <a:srgbClr val="CC0066"/>
    <a:srgbClr val="008080"/>
    <a:srgbClr val="00CCFF"/>
    <a:srgbClr val="FF0066"/>
    <a:srgbClr val="FF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181" autoAdjust="0"/>
    <p:restoredTop sz="97826" autoAdjust="0"/>
  </p:normalViewPr>
  <p:slideViewPr>
    <p:cSldViewPr>
      <p:cViewPr varScale="1">
        <p:scale>
          <a:sx n="72" d="100"/>
          <a:sy n="72" d="100"/>
        </p:scale>
        <p:origin x="-10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8352"/>
    </p:cViewPr>
  </p:sorterViewPr>
  <p:notesViewPr>
    <p:cSldViewPr>
      <p:cViewPr varScale="1">
        <p:scale>
          <a:sx n="38" d="100"/>
          <a:sy n="38" d="100"/>
        </p:scale>
        <p:origin x="-22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CDD1-6B5F-4229-8B36-5C3BA8C5A72F}" type="datetimeFigureOut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144DE-3AA6-4749-B4CB-57116BE1CDF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000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B88B3-B5A0-4C16-90AA-EE35C3F31C0D}" type="datetimeFigureOut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F40D8-53C3-4C90-8803-0105549C152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096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63F25-2357-458F-B90D-4CB0B6F780C0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418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latin typeface="Segoe Print" panose="02000600000000000000" pitchFamily="2" charset="0"/>
              </a:rPr>
              <a:t>Percorso formativo </a:t>
            </a:r>
            <a:r>
              <a:rPr lang="it-IT" sz="1200" dirty="0"/>
              <a:t>orientato allo </a:t>
            </a:r>
            <a:r>
              <a:rPr lang="it-IT" sz="1200" i="1" dirty="0">
                <a:latin typeface="Candara" panose="020E0502030303020204" pitchFamily="34" charset="0"/>
              </a:rPr>
              <a:t>sviluppo di competenze didattiche e organizzative </a:t>
            </a:r>
            <a:r>
              <a:rPr lang="it-IT" sz="1200" dirty="0"/>
              <a:t>per la realizzazione di Piani per l’Inclusione sempre più adeguati alle esigenze degli allievi e delle scuole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F40D8-53C3-4C90-8803-0105549C152A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107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 DLGS 66/2017: Il GLI è composto ordinariamente da docenti curricolari, docenti di sostegno, personale ATA e specialisti ASL, mentre è allargato ai genitori/associazioni delle persone con disabilità solo per consulenza e supporto nella definizione e attuazione del Piano per l’inclusione che viene predisposto nel mese di ottobre contestualmente al PTOF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F40D8-53C3-4C90-8803-0105549C152A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A6C4F-3804-4C19-A7D1-6C76B1DA5C3B}" type="slidenum">
              <a:rPr lang="it-IT" smtClean="0"/>
              <a:pPr/>
              <a:t>43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836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1B1-CB98-49E1-B472-9CAB91F29B14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7EA-A4A5-49EE-B6EA-68837C14E13D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3364-029B-4928-950C-B131DD251BE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5B25-2A46-461C-A92C-13AD3E9187A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ECF5-9893-4866-94D2-48C2123A7A13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536E-BAD3-4BDD-A959-44E5A1184ED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F4D9-16DD-495E-B504-55CA0B76CDA7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7217-91E6-4349-BBA3-28E4F1DBF052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00B2-376C-4DFE-9DA8-8B55B2915045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B6C-4FA1-43E7-8501-D40AB625057B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EB36-495E-45A7-BF93-D659AF1CADBC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0E895-915D-4E98-98AB-BCEAEA961C56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it/url?sa=i&amp;rct=j&amp;q=&amp;esrc=s&amp;source=images&amp;cd=&amp;cad=rja&amp;uact=8&amp;ved=0ahUKEwjZ5pyR7OLJAhWHvBoKHUbRAB0QjRwIBw&amp;url=http://www.google.it/url?sa=i&amp;rct=j&amp;q=&amp;esrc=s&amp;source=images&amp;cd=&amp;ved=&amp;url=http://www.canstockphoto.it/tazza-caff%C3%A8-11440058.html&amp;bvm=bv.110151844,d.ZWU&amp;psig=AFQjCNGcqy7pwngK5Qp39YnpaU1y3G81kw&amp;ust=1450439968834029&amp;bvm=bv.110151844,d.ZWU&amp;psig=AFQjCNGcqy7pwngK5Qp39YnpaU1y3G81kw&amp;ust=1450439968834029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frm=1&amp;source=images&amp;cd=&amp;cad=rja&amp;docid=V_hSWJYekP0CQM&amp;tbnid=bdF44wUDtwymPM:&amp;ved=0CAUQjRw&amp;url=http://www.counselingrimini.it/supervisione-insegnanti.html&amp;ei=lKAsUo_9M5OZ0AWa0oDICA&amp;bvm=bv.51773540,d.ZG4&amp;psig=AFQjCNHt5AM402McTbTpCQ1jns0FMzAOcg&amp;ust=1378742790826979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4766-FFF9-486C-8F4D-41AE53559208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75615"/>
            <a:ext cx="8219256" cy="567055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500166" y="1285860"/>
            <a:ext cx="6215106" cy="442915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it-IT" sz="3600" b="1" dirty="0" smtClean="0">
                <a:solidFill>
                  <a:srgbClr val="0070C0"/>
                </a:solidFill>
                <a:latin typeface="Kristen ITC" pitchFamily="66" charset="0"/>
              </a:rPr>
              <a:t>Il </a:t>
            </a:r>
            <a:r>
              <a:rPr lang="it-IT" sz="3600" b="1" dirty="0">
                <a:solidFill>
                  <a:srgbClr val="0070C0"/>
                </a:solidFill>
                <a:latin typeface="Kristen ITC" pitchFamily="66" charset="0"/>
              </a:rPr>
              <a:t>docente coordinatore per l’inclusione </a:t>
            </a:r>
          </a:p>
          <a:p>
            <a:pPr algn="ctr">
              <a:spcBef>
                <a:spcPts val="1200"/>
              </a:spcBef>
            </a:pPr>
            <a:r>
              <a:rPr lang="it-IT" sz="3600" dirty="0" smtClean="0">
                <a:solidFill>
                  <a:srgbClr val="0099CC"/>
                </a:solidFill>
              </a:rPr>
              <a:t>Profili organizzativi e scenari didattici per l’inclusione</a:t>
            </a:r>
            <a:endParaRPr lang="it-IT" sz="3600" dirty="0">
              <a:solidFill>
                <a:srgbClr val="0099CC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it-IT" sz="3200" dirty="0" smtClean="0">
                <a:solidFill>
                  <a:schemeClr val="accent5">
                    <a:lumMod val="50000"/>
                  </a:schemeClr>
                </a:solidFill>
                <a:latin typeface="Calibri Light" pitchFamily="34" charset="0"/>
              </a:rPr>
              <a:t>Le azioni per innovare le pratiche di scuola e di classe</a:t>
            </a:r>
          </a:p>
          <a:p>
            <a:pPr algn="ctr">
              <a:spcBef>
                <a:spcPts val="1200"/>
              </a:spcBef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  <a:t>Polo formativo Castrovillari (CS)  24 settembre 2018</a:t>
            </a:r>
            <a:endParaRPr lang="it-IT" sz="2000" dirty="0">
              <a:solidFill>
                <a:schemeClr val="accent5">
                  <a:lumMod val="50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6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0" name="Fumetto 3 9"/>
          <p:cNvSpPr/>
          <p:nvPr/>
        </p:nvSpPr>
        <p:spPr>
          <a:xfrm>
            <a:off x="0" y="1147162"/>
            <a:ext cx="3998764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Coordinamento del GLI</a:t>
            </a: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- Livello scuola</a:t>
            </a:r>
          </a:p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4869160"/>
            <a:ext cx="3126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Ambiti del coordinamento</a:t>
            </a:r>
          </a:p>
        </p:txBody>
      </p:sp>
      <p:sp>
        <p:nvSpPr>
          <p:cNvPr id="2" name="Rettangolo 1"/>
          <p:cNvSpPr/>
          <p:nvPr/>
        </p:nvSpPr>
        <p:spPr>
          <a:xfrm>
            <a:off x="4201075" y="0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buClr>
                <a:srgbClr val="3399FF"/>
              </a:buClr>
            </a:pPr>
            <a:r>
              <a:rPr lang="it-IT" sz="2800" i="1" dirty="0">
                <a:latin typeface="Arial Narrow" panose="020B0606020202030204" pitchFamily="34" charset="0"/>
              </a:rPr>
              <a:t>Consultive: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Assunzione iniziative di tutoring fra docenti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Confronto interistituzionale nel corso dell’anno</a:t>
            </a:r>
          </a:p>
        </p:txBody>
      </p:sp>
      <p:sp>
        <p:nvSpPr>
          <p:cNvPr id="3" name="Rettangolo 2"/>
          <p:cNvSpPr/>
          <p:nvPr/>
        </p:nvSpPr>
        <p:spPr>
          <a:xfrm>
            <a:off x="4021038" y="486916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Documentazione azioni in </a:t>
            </a:r>
            <a:r>
              <a:rPr lang="it-IT" sz="2800" dirty="0" smtClean="0">
                <a:latin typeface="Arial Narrow" panose="020B0606020202030204" pitchFamily="34" charset="0"/>
              </a:rPr>
              <a:t>rete, dell’Amministrazione, proposte </a:t>
            </a:r>
            <a:r>
              <a:rPr lang="it-IT" sz="2800" dirty="0">
                <a:latin typeface="Arial Narrow" panose="020B0606020202030204" pitchFamily="34" charset="0"/>
              </a:rPr>
              <a:t>GLHO</a:t>
            </a:r>
          </a:p>
        </p:txBody>
      </p:sp>
      <p:sp>
        <p:nvSpPr>
          <p:cNvPr id="6" name="Rettangolo 5"/>
          <p:cNvSpPr/>
          <p:nvPr/>
        </p:nvSpPr>
        <p:spPr>
          <a:xfrm>
            <a:off x="4146907" y="3799988"/>
            <a:ext cx="4572000" cy="10310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buClr>
                <a:srgbClr val="3399FF"/>
              </a:buClr>
            </a:pPr>
            <a:r>
              <a:rPr lang="it-IT" sz="2800" i="1" dirty="0">
                <a:latin typeface="Arial Narrow" panose="020B0606020202030204" pitchFamily="34" charset="0"/>
              </a:rPr>
              <a:t>Documentali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Documentazione e banca dati</a:t>
            </a:r>
          </a:p>
        </p:txBody>
      </p:sp>
      <p:sp>
        <p:nvSpPr>
          <p:cNvPr id="7" name="Rettangolo 6"/>
          <p:cNvSpPr/>
          <p:nvPr/>
        </p:nvSpPr>
        <p:spPr>
          <a:xfrm>
            <a:off x="4021038" y="228414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 algn="just">
              <a:buClr>
                <a:srgbClr val="FF3399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Arial Narrow" panose="020B0606020202030204" pitchFamily="34" charset="0"/>
              </a:rPr>
              <a:t>Focus confronto sui casi, consulenza strategie di gestione delle classi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0" y="78503"/>
            <a:ext cx="3779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Funzioni G.L.I. </a:t>
            </a:r>
            <a:endParaRPr lang="it-IT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ex 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legge 104-1992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ex Direttiva BES 2012 e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CM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8/2013</a:t>
            </a: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DLGS  66/2017</a:t>
            </a:r>
            <a:endParaRPr lang="it-IT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73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5965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Due strumenti indispensabili</a:t>
            </a:r>
            <a:endParaRPr lang="it-IT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447009" y="2306505"/>
            <a:ext cx="758871" cy="1152128"/>
          </a:xfrm>
          <a:prstGeom prst="rightArrow">
            <a:avLst/>
          </a:prstGeom>
          <a:solidFill>
            <a:srgbClr val="FF33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55557" y="3766087"/>
            <a:ext cx="780830" cy="1152128"/>
          </a:xfrm>
          <a:prstGeom prst="rightArrow">
            <a:avLst/>
          </a:prstGeom>
          <a:solidFill>
            <a:srgbClr val="00B05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80322" y="1904612"/>
            <a:ext cx="74054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INDEX - Livello scuola</a:t>
            </a:r>
            <a:r>
              <a:rPr lang="it-IT" sz="3000" dirty="0">
                <a:solidFill>
                  <a:srgbClr val="FF0066"/>
                </a:solidFill>
              </a:rPr>
              <a:t>:</a:t>
            </a:r>
            <a:r>
              <a:rPr lang="it-IT" sz="3000" dirty="0"/>
              <a:t> </a:t>
            </a:r>
            <a:r>
              <a:rPr lang="it-IT" sz="3200" dirty="0"/>
              <a:t>autoanalisi e valutazione principali aree di funzionamento organizzativo «sensibili» </a:t>
            </a:r>
          </a:p>
          <a:p>
            <a:pPr marL="457200" indent="-457200" algn="just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Strumenti per l’autoanalisi di scuola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205880" y="4021023"/>
            <a:ext cx="7395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ICF - Livello alunno</a:t>
            </a:r>
            <a:r>
              <a:rPr lang="it-IT" sz="3200" dirty="0">
                <a:solidFill>
                  <a:srgbClr val="00B050"/>
                </a:solidFill>
              </a:rPr>
              <a:t>:</a:t>
            </a:r>
            <a:r>
              <a:rPr lang="it-IT" sz="3200" dirty="0"/>
              <a:t> analisi e valutazione funzionamento alunno e del contesto favorevole</a:t>
            </a:r>
          </a:p>
          <a:p>
            <a:pPr marL="457200" indent="-4572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it-IT" sz="3200" dirty="0"/>
              <a:t>Strumenti per l’individuazione dei bisogni e delle scelte </a:t>
            </a:r>
          </a:p>
        </p:txBody>
      </p:sp>
    </p:spTree>
    <p:extLst>
      <p:ext uri="{BB962C8B-B14F-4D97-AF65-F5344CB8AC3E}">
        <p14:creationId xmlns:p14="http://schemas.microsoft.com/office/powerpoint/2010/main" val="136563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9552" y="906835"/>
            <a:ext cx="8151074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it-IT" sz="3200" b="1" dirty="0">
                <a:solidFill>
                  <a:srgbClr val="3399FF"/>
                </a:solidFill>
              </a:rPr>
              <a:t>Esplora 3 dimensioni </a:t>
            </a:r>
          </a:p>
          <a:p>
            <a:pPr>
              <a:spcBef>
                <a:spcPts val="600"/>
              </a:spcBef>
            </a:pPr>
            <a:r>
              <a:rPr lang="it-IT" sz="3200" i="1" dirty="0">
                <a:latin typeface="Arial Narrow" panose="020B0606020202030204" pitchFamily="34" charset="0"/>
              </a:rPr>
              <a:t>a) Creare culture inclusive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A.1 costruire comunità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A.2 Affermare valori inclusivi</a:t>
            </a:r>
          </a:p>
          <a:p>
            <a:pPr>
              <a:spcBef>
                <a:spcPts val="600"/>
              </a:spcBef>
            </a:pPr>
            <a:r>
              <a:rPr lang="it-IT" sz="3200" i="1" dirty="0">
                <a:latin typeface="Arial Narrow" panose="020B0606020202030204" pitchFamily="34" charset="0"/>
              </a:rPr>
              <a:t>b) Produrre politiche inclusive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B.1 Sviluppare la scuola per tutti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B.2 Organizzare il sostegno alla diversità</a:t>
            </a:r>
          </a:p>
          <a:p>
            <a:pPr>
              <a:spcBef>
                <a:spcPts val="600"/>
              </a:spcBef>
            </a:pPr>
            <a:r>
              <a:rPr lang="it-IT" sz="3200" i="1" dirty="0">
                <a:latin typeface="Arial Narrow" panose="020B0606020202030204" pitchFamily="34" charset="0"/>
              </a:rPr>
              <a:t>c) Sviluppare pratiche inclusive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C.1 Coordinare l’apprendimento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Sezione C.2 Mobilitare risorse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0" y="-53950"/>
            <a:ext cx="758871" cy="1152128"/>
          </a:xfrm>
          <a:prstGeom prst="rightArrow">
            <a:avLst/>
          </a:prstGeom>
          <a:solidFill>
            <a:srgbClr val="FF33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79434" y="137394"/>
            <a:ext cx="72728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INDEX - livello scuola</a:t>
            </a:r>
            <a:endParaRPr lang="it-IT" sz="44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1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0"/>
            <a:ext cx="9972600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CasellaDiTesto 2"/>
          <p:cNvSpPr txBox="1"/>
          <p:nvPr/>
        </p:nvSpPr>
        <p:spPr>
          <a:xfrm>
            <a:off x="4788024" y="7101408"/>
            <a:ext cx="5103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Tony Booth e Mel Ainscow “Index for Inclusion” trad. Centro Studi Erickson Trento, 2008</a:t>
            </a:r>
            <a:endParaRPr lang="it-IT" sz="1400" i="1" dirty="0"/>
          </a:p>
        </p:txBody>
      </p:sp>
    </p:spTree>
    <p:extLst>
      <p:ext uri="{BB962C8B-B14F-4D97-AF65-F5344CB8AC3E}">
        <p14:creationId xmlns:p14="http://schemas.microsoft.com/office/powerpoint/2010/main" val="22873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484784"/>
            <a:ext cx="752483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Modelli organizzativi: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Aree del coordinamento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«sensibili»</a:t>
            </a:r>
          </a:p>
          <a:p>
            <a:pPr algn="ctr">
              <a:spcBef>
                <a:spcPts val="1800"/>
              </a:spcBef>
            </a:pPr>
            <a:endParaRPr lang="it-IT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47562" y="5582711"/>
            <a:ext cx="7848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Tutte le tabelle riportate in questa sezione sono  riprese dal volume  </a:t>
            </a:r>
            <a:r>
              <a:rPr lang="it-IT" sz="1600" i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BES in classe: dall’autovalutazione alla lezione inclusiva. Modelli organizzativi e didattici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» </a:t>
            </a:r>
          </a:p>
          <a:p>
            <a:pPr algn="ctr"/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di A. Carlini, Tecnodid Editore, Napoli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2017</a:t>
            </a:r>
            <a:endParaRPr lang="it-IT" sz="1600" dirty="0">
              <a:solidFill>
                <a:schemeClr val="bg2">
                  <a:lumMod val="1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  <a:t>Aree di funzionamento sensibili:</a:t>
            </a:r>
            <a:b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  <a:t>indicatori-domande guida </a:t>
            </a:r>
            <a:b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it-IT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539116" y="1546949"/>
            <a:ext cx="8137339" cy="5078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Sistema di accoglienza e rilevazione dei bisogni </a:t>
            </a:r>
            <a:r>
              <a:rPr lang="it-IT" sz="3600" dirty="0" smtClean="0">
                <a:latin typeface="Arial Narrow" panose="020B0606020202030204" pitchFamily="34" charset="0"/>
              </a:rPr>
              <a:t>Programmazione OF </a:t>
            </a:r>
            <a:r>
              <a:rPr lang="it-IT" sz="3600" dirty="0">
                <a:latin typeface="Arial Narrow" panose="020B0606020202030204" pitchFamily="34" charset="0"/>
              </a:rPr>
              <a:t>e progettazione </a:t>
            </a:r>
            <a:r>
              <a:rPr lang="it-IT" sz="3600" dirty="0" smtClean="0">
                <a:latin typeface="Arial Narrow" panose="020B0606020202030204" pitchFamily="34" charset="0"/>
              </a:rPr>
              <a:t>didattica</a:t>
            </a:r>
            <a:endParaRPr lang="it-IT" sz="3600" dirty="0">
              <a:latin typeface="Arial Narrow" panose="020B0606020202030204" pitchFamily="34" charset="0"/>
            </a:endParaRP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Processi </a:t>
            </a:r>
            <a:r>
              <a:rPr lang="it-IT" sz="3600" dirty="0" smtClean="0">
                <a:latin typeface="Arial Narrow" panose="020B0606020202030204" pitchFamily="34" charset="0"/>
              </a:rPr>
              <a:t>di apprendimento </a:t>
            </a:r>
            <a:r>
              <a:rPr lang="it-IT" sz="3600" dirty="0">
                <a:latin typeface="Arial Narrow" panose="020B0606020202030204" pitchFamily="34" charset="0"/>
              </a:rPr>
              <a:t>e pratiche didattiche</a:t>
            </a: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Processi organizzativi e di sviluppo della scuola</a:t>
            </a: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Relazioni </a:t>
            </a:r>
            <a:r>
              <a:rPr lang="it-IT" sz="3600" dirty="0" smtClean="0">
                <a:latin typeface="Arial Narrow" panose="020B0606020202030204" pitchFamily="34" charset="0"/>
              </a:rPr>
              <a:t>interne e sistemi decisionali</a:t>
            </a:r>
            <a:endParaRPr lang="it-IT" sz="3600" dirty="0">
              <a:latin typeface="Arial Narrow" panose="020B0606020202030204" pitchFamily="34" charset="0"/>
            </a:endParaRP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Relazioni con le famiglie e con il territorio</a:t>
            </a: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Sistema di valutazione</a:t>
            </a:r>
          </a:p>
          <a:p>
            <a:pPr algn="just">
              <a:buClr>
                <a:srgbClr val="FF0000"/>
              </a:buClr>
            </a:pPr>
            <a:r>
              <a:rPr lang="it-IT" sz="3600" dirty="0">
                <a:latin typeface="Arial Narrow" panose="020B0606020202030204" pitchFamily="34" charset="0"/>
              </a:rPr>
              <a:t>Sistema di documentazione e di diffusione delle </a:t>
            </a:r>
            <a:r>
              <a:rPr lang="it-IT" sz="3600" dirty="0" smtClean="0">
                <a:latin typeface="Arial Narrow" panose="020B0606020202030204" pitchFamily="34" charset="0"/>
              </a:rPr>
              <a:t>buone pratiche</a:t>
            </a:r>
            <a:endParaRPr lang="it-IT" sz="3600" dirty="0">
              <a:latin typeface="Arial Narrow" panose="020B0606020202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322" y="1563491"/>
            <a:ext cx="466794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3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4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5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6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7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r>
              <a:rPr lang="it-IT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8</a:t>
            </a:r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endParaRPr lang="it-IT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4117092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476672"/>
            <a:ext cx="8136904" cy="769441"/>
          </a:xfrm>
          <a:prstGeom prst="rect">
            <a:avLst/>
          </a:prstGeom>
          <a:solidFill>
            <a:srgbClr val="00CC99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1.</a:t>
            </a: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Sistema </a:t>
            </a: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accoglienza </a:t>
            </a: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 </a:t>
            </a:r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rilevazione bisogni</a:t>
            </a:r>
            <a:endParaRPr lang="it-I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236788"/>
            <a:ext cx="81369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it-IT" sz="3200" dirty="0">
                <a:solidFill>
                  <a:srgbClr val="008080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algn="just"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a) l’accoglienza e il primo orientamento dell’utenza in generale</a:t>
            </a:r>
          </a:p>
          <a:p>
            <a:pPr algn="just"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b) l’accoglienza e il primo orientamento degli  alunni-famiglie nuovi iscritti con bisogni comuni e speciali</a:t>
            </a:r>
          </a:p>
          <a:p>
            <a:pPr algn="just"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c) l’accoglienza e il primo orientamento del personale docente in ingresso</a:t>
            </a:r>
          </a:p>
          <a:p>
            <a:pPr algn="just">
              <a:spcBef>
                <a:spcPts val="600"/>
              </a:spcBef>
            </a:pPr>
            <a:r>
              <a:rPr lang="it-IT" sz="3200" dirty="0">
                <a:latin typeface="Arial Narrow" panose="020B0606020202030204" pitchFamily="34" charset="0"/>
              </a:rPr>
              <a:t>d) l’accoglienza e il primo orientamento del personale  ATA in ingresso e del personale esterno coinvolto (assistenti, educatori, esperti esterni)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8" name="Ovale 7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2359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404664"/>
            <a:ext cx="8136904" cy="769441"/>
          </a:xfrm>
          <a:prstGeom prst="rect">
            <a:avLst/>
          </a:prstGeom>
          <a:solidFill>
            <a:srgbClr val="FF3399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Programmazione </a:t>
            </a:r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OF e progettazione</a:t>
            </a:r>
            <a:endParaRPr lang="it-IT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5898" y="1330529"/>
            <a:ext cx="799288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rgbClr val="FF3399"/>
                </a:solidFill>
                <a:latin typeface="Arial Narrow" panose="020B0606020202030204" pitchFamily="34" charset="0"/>
              </a:rPr>
              <a:t>Nella scuola sono </a:t>
            </a:r>
            <a:r>
              <a:rPr lang="it-IT" sz="3200" dirty="0" smtClean="0">
                <a:solidFill>
                  <a:srgbClr val="FF3399"/>
                </a:solidFill>
                <a:latin typeface="Arial Narrow" panose="020B0606020202030204" pitchFamily="34" charset="0"/>
              </a:rPr>
              <a:t>previste e organizzate </a:t>
            </a:r>
            <a:r>
              <a:rPr lang="it-IT" sz="3200" dirty="0">
                <a:solidFill>
                  <a:srgbClr val="FF3399"/>
                </a:solidFill>
                <a:latin typeface="Arial Narrow" panose="020B0606020202030204" pitchFamily="34" charset="0"/>
              </a:rPr>
              <a:t>attività per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a) promuovere la partecipazione delle famiglie alla programmazione dell’OF (indirizzi CDI, focus group, intervista amico critico)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b) promuovere percorsi e attività inclusivi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c) progettare interventi integrati e unitari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d) adattare i saperi disciplinari ai bisogni educativi differenti e trasformarli in situazioni facilitanti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800" dirty="0">
              <a:latin typeface="Candar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800" dirty="0">
              <a:latin typeface="Candara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3477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260648"/>
            <a:ext cx="8136904" cy="1323439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Pratiche didattiche e organizzative</a:t>
            </a:r>
          </a:p>
          <a:p>
            <a:pPr algn="ctr">
              <a:buClr>
                <a:srgbClr val="0000FF"/>
              </a:buClr>
            </a:pP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e situazioni di apprendimento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1628800"/>
            <a:ext cx="7992888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3200" dirty="0">
                <a:solidFill>
                  <a:srgbClr val="FFC000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preparare “lezioni inclusive”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ricercare e sperimentare metodologie didattiche, scelte organizzative e le azioni pedagogiche innovative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 smtClean="0">
                <a:latin typeface="Arial Narrow" panose="020B0606020202030204" pitchFamily="34" charset="0"/>
              </a:rPr>
              <a:t>c)valorizzare l’ambiente - gli </a:t>
            </a:r>
            <a:r>
              <a:rPr lang="it-IT" sz="3200" dirty="0">
                <a:latin typeface="Arial Narrow" panose="020B0606020202030204" pitchFamily="34" charset="0"/>
              </a:rPr>
              <a:t>ambienti </a:t>
            </a:r>
            <a:r>
              <a:rPr lang="it-IT" sz="3200" dirty="0" smtClean="0">
                <a:latin typeface="Arial Narrow" panose="020B0606020202030204" pitchFamily="34" charset="0"/>
              </a:rPr>
              <a:t>per l’apprendimento</a:t>
            </a:r>
            <a:endParaRPr lang="it-IT" sz="3200" dirty="0">
              <a:latin typeface="Arial Narrow" panose="020B0606020202030204" pitchFamily="34" charset="0"/>
            </a:endParaRPr>
          </a:p>
          <a:p>
            <a:pPr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d)praticare approcci valutativi funzionali al miglioramento della didattica</a:t>
            </a:r>
          </a:p>
          <a:p>
            <a:pPr>
              <a:spcAft>
                <a:spcPts val="600"/>
              </a:spcAft>
            </a:pPr>
            <a:endParaRPr lang="it-IT" sz="2800" dirty="0">
              <a:latin typeface="Candara" pitchFamily="34" charset="0"/>
            </a:endParaRPr>
          </a:p>
          <a:p>
            <a:pPr>
              <a:spcAft>
                <a:spcPts val="600"/>
              </a:spcAft>
            </a:pPr>
            <a:endParaRPr lang="it-IT" sz="2800" dirty="0">
              <a:latin typeface="Candara" pitchFamily="34" charset="0"/>
            </a:endParaRPr>
          </a:p>
          <a:p>
            <a:pPr>
              <a:spcAft>
                <a:spcPts val="600"/>
              </a:spcAft>
            </a:pPr>
            <a:endParaRPr lang="it-IT" sz="2800" dirty="0">
              <a:latin typeface="Candara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6848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332656"/>
            <a:ext cx="8136904" cy="769441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4.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Processi organizzativi e di </a:t>
            </a:r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sviluppo</a:t>
            </a:r>
            <a:endParaRPr lang="it-IT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196752"/>
            <a:ext cx="813690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rgbClr val="00B050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a) promuovere la partecipazione di docenti, ATA, esterni che collaborano alle decisioni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b) costituire un nucleo interno di coordinamento delle attività per l’inclusione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c) definire profili organizzativi, deleghe, responsabilità e sistemi di controllo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latin typeface="Arial Narrow" panose="020B0606020202030204" pitchFamily="34" charset="0"/>
              </a:rPr>
              <a:t>d) promuovere pratiche di valutazione  di sistema </a:t>
            </a:r>
            <a:r>
              <a:rPr lang="it-IT" sz="3200" i="1" dirty="0">
                <a:latin typeface="Arial Narrow" panose="020B0606020202030204" pitchFamily="34" charset="0"/>
              </a:rPr>
              <a:t>funzionali</a:t>
            </a:r>
            <a:r>
              <a:rPr lang="it-IT" sz="3200" dirty="0">
                <a:latin typeface="Arial Narrow" panose="020B0606020202030204" pitchFamily="34" charset="0"/>
              </a:rPr>
              <a:t> alla ricerca e alla sperimentazione di azioni di miglioramento e di sviluppo professionale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927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556792"/>
            <a:ext cx="7524837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Primo step</a:t>
            </a:r>
          </a:p>
          <a:p>
            <a:pPr algn="ctr">
              <a:spcBef>
                <a:spcPts val="1800"/>
              </a:spcBef>
            </a:pPr>
            <a:r>
              <a:rPr lang="it-IT" sz="54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Formazione </a:t>
            </a: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 workshop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09581" y="5041483"/>
            <a:ext cx="7719101" cy="646331"/>
          </a:xfrm>
          <a:prstGeom prst="rect">
            <a:avLst/>
          </a:prstGeom>
          <a:solidFill>
            <a:srgbClr val="FF0066"/>
          </a:solidFill>
        </p:spPr>
        <p:txBody>
          <a:bodyPr wrap="none" rtlCol="0">
            <a:spAutoFit/>
          </a:bodyPr>
          <a:lstStyle/>
          <a:p>
            <a:r>
              <a:rPr lang="it-IT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del contesto e della comunicazione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7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404664"/>
            <a:ext cx="8136904" cy="769441"/>
          </a:xfrm>
          <a:prstGeom prst="rect">
            <a:avLst/>
          </a:prstGeom>
          <a:solidFill>
            <a:srgbClr val="CC0066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5.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Relazioni </a:t>
            </a:r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interne</a:t>
            </a:r>
            <a:endParaRPr lang="it-IT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412776"/>
            <a:ext cx="799288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rgbClr val="CC0066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migliorare il funzionamento degli organi collegiali (articolazioni-piccolo gruppo) per l’integrazione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facilitare le relazioni e l’integrazione all’interno dei gruppi formali e informali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facilitare scambi professionali e mediazione di modelli tra docenti curricolari e docenti di sostegno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coinvolgere il personale in azioni di sistema aperte al coinvolgimento della comunità educante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123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332656"/>
            <a:ext cx="8136904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6. Relazioni con le famiglie e con il territorio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978987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3200" dirty="0">
                <a:solidFill>
                  <a:srgbClr val="0066CC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coinvolgere le famiglie nel progetto di inclusione promuovere una cultura della solidarietà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realizzare in rete con altre scuole percorsi di sperimentazione di buone prassi (OF)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realizzare progetti mirati per sostenere l’apprendimento e la partecipazione d’intesa con gli enti locali e i servizi sociali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coordinare e integrare interventi unitari in convenzione con servizi socio-sanitari e altri soggetti del territorio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6096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260648"/>
            <a:ext cx="8136904" cy="707886"/>
          </a:xfrm>
          <a:prstGeom prst="rect">
            <a:avLst/>
          </a:prstGeom>
          <a:solidFill>
            <a:srgbClr val="FF6600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000" dirty="0">
                <a:solidFill>
                  <a:schemeClr val="bg1"/>
                </a:solidFill>
                <a:latin typeface="Arial Narrow" panose="020B0606020202030204" pitchFamily="34" charset="0"/>
              </a:rPr>
              <a:t>7. Sistema di </a:t>
            </a:r>
            <a:r>
              <a:rPr lang="it-IT" sz="4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valutazione</a:t>
            </a:r>
            <a:endParaRPr lang="it-IT" sz="4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3194" y="1177575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realizzare processi ai autoanalisi di Istituto nella prospettiva del bilancio sociale 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rilevare i bisogni educativi degli alunni e, nello specifico, i bisogni educativi speciali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adottare e monitorare le pratiche valutative e la loro coerenza con i bes rilevati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progettare azioni di miglioramento dei risultati raggiunti con gli alunni a rischio di esclusione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6869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260648"/>
            <a:ext cx="813690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8. Documentazione e </a:t>
            </a:r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diffusione buone 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prassi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176414"/>
            <a:ext cx="820891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documentare buone prassi inclusive 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confrontare e mediare buone prassi all’interno della comunità professionale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diffondere e confrontare buone prassi in rete con altre scuole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sperimentare e sviluppare le buone prassi documentate nella scuola e/o apprese in rete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6" y="3182070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6929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24</a:t>
            </a:fld>
            <a:endParaRPr lang="it-IT" dirty="0"/>
          </a:p>
        </p:txBody>
      </p:sp>
      <p:pic>
        <p:nvPicPr>
          <p:cNvPr id="1026" name="Picture 2" descr="https://encrypted-tbn1.gstatic.com/images?q=tbn:ANd9GcQDsSCxah0prgjfOGo86OKTRxaVN19cmCeTeZBPoLpVLxINCgu6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268760"/>
            <a:ext cx="3581400" cy="3743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538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355531"/>
            <a:ext cx="8291264" cy="1143000"/>
          </a:xfr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r>
              <a:rPr lang="it-IT" sz="3800" dirty="0">
                <a:solidFill>
                  <a:schemeClr val="bg1"/>
                </a:solidFill>
                <a:latin typeface="Arial Narrow" panose="020B0606020202030204" pitchFamily="34" charset="0"/>
              </a:rPr>
              <a:t>1. Sistema </a:t>
            </a:r>
            <a:r>
              <a:rPr lang="it-IT" sz="3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accoglienza </a:t>
            </a:r>
            <a:r>
              <a:rPr lang="it-IT" sz="3800" dirty="0">
                <a:solidFill>
                  <a:schemeClr val="bg1"/>
                </a:solidFill>
                <a:latin typeface="Arial Narrow" panose="020B0606020202030204" pitchFamily="34" charset="0"/>
              </a:rPr>
              <a:t>e </a:t>
            </a:r>
            <a:r>
              <a:rPr lang="it-IT" sz="3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rilevazione bisogni</a:t>
            </a:r>
            <a:endParaRPr lang="it-IT" sz="3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579632"/>
            <a:ext cx="8208912" cy="47859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rgbClr val="00CC99"/>
                </a:solidFill>
                <a:latin typeface="Arial Narrow" panose="020B0606020202030204" pitchFamily="34" charset="0"/>
              </a:rPr>
              <a:t>La scuola prevede e organizza attività per :</a:t>
            </a:r>
          </a:p>
          <a:p>
            <a:pPr algn="just">
              <a:spcBef>
                <a:spcPts val="600"/>
              </a:spcBef>
            </a:pPr>
            <a:r>
              <a:rPr lang="it-IT" sz="2400" dirty="0">
                <a:solidFill>
                  <a:schemeClr val="bg1">
                    <a:lumMod val="75000"/>
                  </a:schemeClr>
                </a:solidFill>
                <a:latin typeface="Calibri Light" pitchFamily="34" charset="0"/>
              </a:rPr>
              <a:t>a) l’accoglienza e il primo orientamento dell’utenza in generale</a:t>
            </a:r>
          </a:p>
          <a:p>
            <a:pPr algn="just">
              <a:spcBef>
                <a:spcPts val="600"/>
              </a:spcBef>
            </a:pPr>
            <a:r>
              <a:rPr lang="it-IT" sz="3600" dirty="0">
                <a:latin typeface="Arial Narrow" panose="020B0606020202030204" pitchFamily="34" charset="0"/>
              </a:rPr>
              <a:t>b) </a:t>
            </a:r>
            <a:r>
              <a:rPr lang="it-IT" sz="3200" dirty="0">
                <a:latin typeface="Arial Narrow" panose="020B0606020202030204" pitchFamily="34" charset="0"/>
              </a:rPr>
              <a:t>l’accoglienza e il primo orientamento degli  alunni-famiglie nuovi iscritti con bisogni educativi comuni e speciali</a:t>
            </a:r>
          </a:p>
          <a:p>
            <a:pPr algn="just">
              <a:spcBef>
                <a:spcPts val="600"/>
              </a:spcBef>
            </a:pPr>
            <a:r>
              <a:rPr lang="it-IT" sz="2400" dirty="0">
                <a:solidFill>
                  <a:schemeClr val="bg1">
                    <a:lumMod val="75000"/>
                  </a:schemeClr>
                </a:solidFill>
                <a:latin typeface="Calibri Light" pitchFamily="34" charset="0"/>
              </a:rPr>
              <a:t>c) l’accoglienza e il primo orientamento del personale docente in ingresso</a:t>
            </a:r>
          </a:p>
          <a:p>
            <a:pPr algn="just">
              <a:spcBef>
                <a:spcPts val="600"/>
              </a:spcBef>
            </a:pPr>
            <a:r>
              <a:rPr lang="it-IT" sz="2400" dirty="0">
                <a:solidFill>
                  <a:schemeClr val="bg1">
                    <a:lumMod val="75000"/>
                  </a:schemeClr>
                </a:solidFill>
                <a:latin typeface="Calibri Light" pitchFamily="34" charset="0"/>
              </a:rPr>
              <a:t>d) l’accoglienza e il primo orientamento del personale  ATA in ingresso e del personale esterno coinvolto (assistenti, educatori, esperti esterni)</a:t>
            </a:r>
          </a:p>
        </p:txBody>
      </p:sp>
      <p:sp>
        <p:nvSpPr>
          <p:cNvPr id="9" name="CasellaDiTesto 8"/>
          <p:cNvSpPr txBox="1"/>
          <p:nvPr/>
        </p:nvSpPr>
        <p:spPr>
          <a:xfrm rot="20310586">
            <a:off x="5676845" y="5147003"/>
            <a:ext cx="3018982" cy="7694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esempio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3949045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1.</a:t>
            </a: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Sistema di accoglienza e di rilevazione dei Bisogni educativi comuni e speciali</a:t>
            </a:r>
          </a:p>
        </p:txBody>
      </p:sp>
      <p:pic>
        <p:nvPicPr>
          <p:cNvPr id="11" name="Picture 2" descr="http://tecnologia.legginotizie.com/wp-content/uploads/2011/12/lente-ingrandimento-windows-se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901778" cy="39258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68637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8707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961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822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38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Indicatori di qualità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Descrittori</a:t>
                      </a:r>
                      <a:endParaRPr lang="it-IT" sz="2800" b="1" i="0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410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i="0" dirty="0">
                          <a:solidFill>
                            <a:srgbClr val="00808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La scuola:</a:t>
                      </a:r>
                      <a:endParaRPr lang="it-IT" sz="2800" i="0" dirty="0">
                        <a:solidFill>
                          <a:srgbClr val="008080"/>
                        </a:solidFill>
                        <a:latin typeface="Candara" pitchFamily="34" charset="0"/>
                        <a:ea typeface="Times New Roman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dirty="0">
                          <a:latin typeface="Calibri"/>
                          <a:ea typeface="Calibri"/>
                          <a:cs typeface="Calibri"/>
                        </a:rPr>
                        <a:t>riconosce, e si prende cura delle istanze dell'utenza, dei bisogni educativi speciali degli alunni nuovi iscritti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dirty="0">
                          <a:latin typeface="Calibri"/>
                          <a:ea typeface="Calibri"/>
                          <a:cs typeface="Calibri"/>
                        </a:rPr>
                        <a:t> accoglie e rende partecip</a:t>
                      </a:r>
                      <a:r>
                        <a:rPr lang="it-IT" sz="2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it-IT" sz="2600" dirty="0">
                          <a:latin typeface="Calibri"/>
                          <a:ea typeface="Calibri"/>
                          <a:cs typeface="Calibri"/>
                        </a:rPr>
                        <a:t> dei suoi processi docenti e ATA in ingresso</a:t>
                      </a:r>
                      <a:endParaRPr lang="it-IT" sz="2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i="0" kern="1200" dirty="0">
                          <a:solidFill>
                            <a:srgbClr val="00808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La scuola:</a:t>
                      </a:r>
                    </a:p>
                    <a:p>
                      <a:pPr marL="1440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dispone di personale formato per l'accoglienza e l' orientamento</a:t>
                      </a:r>
                    </a:p>
                    <a:p>
                      <a:pPr marL="1440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dispone di un protocollo di accoglienza dei nuovi alunni in ingresso che contempli misure a favore degli alunni stranieri</a:t>
                      </a:r>
                    </a:p>
                    <a:p>
                      <a:pPr marL="1440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dispone di una figura di sistema per l'accoglienza e della rilevazione dei BES</a:t>
                      </a:r>
                    </a:p>
                    <a:p>
                      <a:pPr marL="1440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6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valorizza la risorsa compagno-tutor per l'accoglienza e il supporto nella fase di inserimento e integrazione iniziale?</a:t>
                      </a:r>
                    </a:p>
                  </a:txBody>
                  <a:tcPr marL="68580" marR="324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CC99"/>
                </a:solidFill>
                <a:latin typeface="Segoe Print" pitchFamily="2" charset="0"/>
              </a:rPr>
              <a:t>rendere leggibili i processi: domande guida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2232577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92786"/>
              </p:ext>
            </p:extLst>
          </p:nvPr>
        </p:nvGraphicFramePr>
        <p:xfrm>
          <a:off x="15761" y="28600"/>
          <a:ext cx="9144000" cy="68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8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Chi?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Che cosa fa?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Come?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99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Dirigente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Scolastico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Informa sul funzionamento della scuola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Incontro – </a:t>
                      </a:r>
                      <a:r>
                        <a:rPr lang="it-IT" sz="2400" kern="1200" baseline="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colloquio per …</a:t>
                      </a:r>
                      <a:endParaRPr lang="it-IT" sz="2400" kern="1200" dirty="0">
                        <a:solidFill>
                          <a:schemeClr val="dk1"/>
                        </a:solidFill>
                        <a:latin typeface="Calibri Light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85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Figura 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di sistema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0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Informa sull’OF: attività ordinarie, aggiuntive …</a:t>
                      </a: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Informa sui sistemi di comunicazione-partecipazione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Incontri finalizzati, opuscoli, brochure</a:t>
                      </a:r>
                      <a:r>
                        <a:rPr lang="it-IT" sz="2400" kern="1200" baseline="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e in lingue diverse 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8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Coordinatore</a:t>
                      </a: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di classe</a:t>
                      </a: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Raccoglie informazioni conoscitive sull'alunno</a:t>
                      </a: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Rileva bisogni educativi particolari e risorse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Incontro x progetto curricolare, percorsi,</a:t>
                      </a:r>
                      <a:r>
                        <a:rPr lang="it-IT" sz="2400" kern="1200" baseline="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esperienze,</a:t>
                      </a:r>
                      <a:r>
                        <a:rPr lang="it-IT" sz="2400" kern="1200" baseline="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sinergie di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Prove di ingresso per 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6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Compagno 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tutor 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Mediatore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culturale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Facilita la conoscenza della scuola … dei funzionamenti</a:t>
                      </a: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Facilita le relazioni con</a:t>
                      </a:r>
                      <a:r>
                        <a:rPr lang="it-IT" sz="2400" i="1" kern="1200" baseline="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…</a:t>
                      </a:r>
                      <a:endParaRPr lang="it-IT" sz="24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Accompagna nei momenti iniziali dell’inserimento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Incontro conoscitivo e  accompagnamento</a:t>
                      </a: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Azioni di facilitazione</a:t>
                      </a:r>
                    </a:p>
                    <a:p>
                      <a:pPr marL="0" algn="just" defTabSz="914400" rtl="0" eaLnBrk="1" latinLnBrk="0" hangingPunct="1">
                        <a:buClr>
                          <a:srgbClr val="FF0000"/>
                        </a:buClr>
                        <a:buFont typeface="Wingdings" pitchFamily="2" charset="2"/>
                        <a:buChar char="Ø"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Calibri Light" pitchFamily="34" charset="0"/>
                          <a:ea typeface="+mn-ea"/>
                          <a:cs typeface="+mn-cs"/>
                        </a:rPr>
                        <a:t>Azioni di mediazione linguistica e culturale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 rot="20714958">
            <a:off x="28868" y="1272485"/>
            <a:ext cx="187714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Livello scuola</a:t>
            </a:r>
          </a:p>
        </p:txBody>
      </p:sp>
      <p:sp>
        <p:nvSpPr>
          <p:cNvPr id="15" name="CasellaDiTesto 14"/>
          <p:cNvSpPr txBox="1"/>
          <p:nvPr/>
        </p:nvSpPr>
        <p:spPr>
          <a:xfrm rot="20702675">
            <a:off x="108273" y="4143703"/>
            <a:ext cx="1806761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Livello classe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116027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95536" y="184419"/>
            <a:ext cx="8291264" cy="1323439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dirty="0">
                <a:solidFill>
                  <a:schemeClr val="bg1"/>
                </a:solidFill>
                <a:latin typeface="Arial Narrow" panose="020B0606020202030204" pitchFamily="34" charset="0"/>
              </a:rPr>
              <a:t>3. 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Pratiche didattiche e organizzative</a:t>
            </a:r>
          </a:p>
          <a:p>
            <a:pPr algn="ctr">
              <a:buClr>
                <a:srgbClr val="0000FF"/>
              </a:buClr>
            </a:pP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e situazioni di apprendimento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556792"/>
            <a:ext cx="8280920" cy="47397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it-IT" sz="3200" dirty="0">
                <a:solidFill>
                  <a:srgbClr val="FFC000"/>
                </a:solidFill>
                <a:latin typeface="Arial Narrow" panose="020B0606020202030204" pitchFamily="34" charset="0"/>
              </a:rPr>
              <a:t>L’insegnante e il team:</a:t>
            </a:r>
          </a:p>
          <a:p>
            <a:pPr indent="-457200" algn="just">
              <a:spcBef>
                <a:spcPts val="1200"/>
              </a:spcBef>
              <a:buClr>
                <a:srgbClr val="FF0000"/>
              </a:buClr>
            </a:pPr>
            <a:r>
              <a:rPr lang="it-IT" sz="2800" dirty="0">
                <a:solidFill>
                  <a:schemeClr val="bg1">
                    <a:lumMod val="65000"/>
                  </a:schemeClr>
                </a:solidFill>
              </a:rPr>
              <a:t>a) preparano “lezioni inclusive”: </a:t>
            </a:r>
            <a:r>
              <a:rPr lang="it-IT" sz="2800" i="1" dirty="0">
                <a:solidFill>
                  <a:schemeClr val="bg1">
                    <a:lumMod val="65000"/>
                  </a:schemeClr>
                </a:solidFill>
                <a:latin typeface="Candara" pitchFamily="34" charset="0"/>
              </a:rPr>
              <a:t>scelte coerenti con …</a:t>
            </a:r>
          </a:p>
          <a:p>
            <a:pPr indent="-457200" algn="just">
              <a:spcBef>
                <a:spcPts val="1200"/>
              </a:spcBef>
              <a:buClr>
                <a:srgbClr val="FF0000"/>
              </a:buClr>
            </a:pPr>
            <a:r>
              <a:rPr lang="it-IT" sz="2800" dirty="0">
                <a:solidFill>
                  <a:schemeClr val="bg1">
                    <a:lumMod val="65000"/>
                  </a:schemeClr>
                </a:solidFill>
              </a:rPr>
              <a:t>b) ricercano e sperimentano metodologie didattiche, scelte organizzative inclusive</a:t>
            </a:r>
          </a:p>
          <a:p>
            <a:pPr indent="-457200" algn="just">
              <a:spcBef>
                <a:spcPts val="1200"/>
              </a:spcBef>
              <a:buClr>
                <a:srgbClr val="FF0000"/>
              </a:buClr>
            </a:pPr>
            <a:r>
              <a:rPr lang="it-IT" sz="3200" dirty="0">
                <a:latin typeface="Arial Narrow" panose="020B0606020202030204" pitchFamily="34" charset="0"/>
              </a:rPr>
              <a:t>c) valorizzano l’ambiente - gli ambienti </a:t>
            </a:r>
            <a:r>
              <a:rPr lang="it-IT" sz="3200" i="1" dirty="0">
                <a:latin typeface="Arial Narrow" panose="020B0606020202030204" pitchFamily="34" charset="0"/>
              </a:rPr>
              <a:t>per</a:t>
            </a:r>
            <a:r>
              <a:rPr lang="it-IT" sz="3200" dirty="0">
                <a:latin typeface="Arial Narrow" panose="020B0606020202030204" pitchFamily="34" charset="0"/>
              </a:rPr>
              <a:t> </a:t>
            </a:r>
            <a:r>
              <a:rPr lang="it-IT" sz="3200" dirty="0" smtClean="0">
                <a:latin typeface="Arial Narrow" panose="020B0606020202030204" pitchFamily="34" charset="0"/>
              </a:rPr>
              <a:t>l’apprendimento</a:t>
            </a:r>
            <a:endParaRPr lang="it-IT" sz="3200" dirty="0">
              <a:latin typeface="Arial Narrow" panose="020B0606020202030204" pitchFamily="34" charset="0"/>
            </a:endParaRPr>
          </a:p>
          <a:p>
            <a:pPr algn="just">
              <a:spcBef>
                <a:spcPts val="1200"/>
              </a:spcBef>
              <a:buClr>
                <a:srgbClr val="FF0000"/>
              </a:buClr>
            </a:pPr>
            <a:r>
              <a:rPr lang="it-IT" sz="2800" dirty="0">
                <a:solidFill>
                  <a:schemeClr val="bg1">
                    <a:lumMod val="65000"/>
                  </a:schemeClr>
                </a:solidFill>
              </a:rPr>
              <a:t>d) praticano approcci valutativi funzionali al miglioramento dei processi di apprendimento e di insegnamento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327968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/>
        </p:nvCxnSpPr>
        <p:spPr>
          <a:xfrm>
            <a:off x="0" y="3501008"/>
            <a:ext cx="914400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 rot="16200000">
            <a:off x="-1350103" y="1350104"/>
            <a:ext cx="3284984" cy="584775"/>
          </a:xfrm>
          <a:prstGeom prst="rect">
            <a:avLst/>
          </a:prstGeom>
          <a:solidFill>
            <a:srgbClr val="CC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livello</a:t>
            </a:r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SCUOLA</a:t>
            </a:r>
          </a:p>
        </p:txBody>
      </p:sp>
      <p:sp>
        <p:nvSpPr>
          <p:cNvPr id="20" name="CasellaDiTesto 19"/>
          <p:cNvSpPr txBox="1"/>
          <p:nvPr/>
        </p:nvSpPr>
        <p:spPr>
          <a:xfrm rot="16200000">
            <a:off x="-1278096" y="4995127"/>
            <a:ext cx="31409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livello</a:t>
            </a:r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CLASSE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043608" y="908720"/>
            <a:ext cx="728116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Autoanalisi  del grado di inclusività </a:t>
            </a:r>
          </a:p>
          <a:p>
            <a:pPr>
              <a:buClr>
                <a:srgbClr val="00B050"/>
              </a:buClr>
            </a:pPr>
            <a:r>
              <a:rPr lang="it-IT" sz="2800" dirty="0">
                <a:latin typeface="Candara" pitchFamily="34" charset="0"/>
              </a:rPr>
              <a:t>( Uno strumento per l’autoanalisi: l’</a:t>
            </a:r>
            <a:r>
              <a:rPr lang="it-IT" sz="2800" i="1" dirty="0">
                <a:latin typeface="Candara" pitchFamily="34" charset="0"/>
              </a:rPr>
              <a:t>Index</a:t>
            </a:r>
            <a:r>
              <a:rPr lang="it-IT" sz="2800" dirty="0">
                <a:latin typeface="Candara" pitchFamily="34" charset="0"/>
              </a:rPr>
              <a:t>)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Piano </a:t>
            </a:r>
            <a:r>
              <a:rPr lang="it-IT" sz="2800" dirty="0" smtClean="0">
                <a:latin typeface="Candara" pitchFamily="34" charset="0"/>
              </a:rPr>
              <a:t>per l’inclusione (P)</a:t>
            </a:r>
            <a:endParaRPr lang="it-IT" sz="2800" dirty="0">
              <a:latin typeface="Candara" pitchFamily="34" charset="0"/>
            </a:endParaRPr>
          </a:p>
          <a:p>
            <a:pPr>
              <a:buClr>
                <a:srgbClr val="00B050"/>
              </a:buClr>
            </a:pPr>
            <a:r>
              <a:rPr lang="it-IT" sz="2800" dirty="0">
                <a:latin typeface="Candara" pitchFamily="34" charset="0"/>
              </a:rPr>
              <a:t>(risorsa strategica e parte integrante del </a:t>
            </a:r>
            <a:r>
              <a:rPr lang="it-IT" sz="2800" dirty="0" smtClean="0">
                <a:latin typeface="Candara" pitchFamily="34" charset="0"/>
              </a:rPr>
              <a:t>PTOF</a:t>
            </a:r>
            <a:r>
              <a:rPr lang="it-IT" sz="2800" dirty="0">
                <a:latin typeface="Candara" pitchFamily="34" charset="0"/>
              </a:rPr>
              <a:t>)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Indicatori per una scuola inclusiva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043608" y="4149080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3399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I BES tutelati dalla Direttiva 2012 </a:t>
            </a:r>
          </a:p>
          <a:p>
            <a:pPr>
              <a:buClr>
                <a:srgbClr val="FF3399"/>
              </a:buClr>
            </a:pPr>
            <a:r>
              <a:rPr lang="it-IT" sz="2800" dirty="0">
                <a:latin typeface="Candara" pitchFamily="34" charset="0"/>
              </a:rPr>
              <a:t>(Uno strumento per l’individuazione : l’ICF e un esempio di delibera di Consiglio)</a:t>
            </a:r>
          </a:p>
          <a:p>
            <a:pPr>
              <a:buClr>
                <a:srgbClr val="FF3399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Il Piano Didattico Personalizzato (PDP)</a:t>
            </a:r>
          </a:p>
          <a:p>
            <a:pPr>
              <a:buClr>
                <a:srgbClr val="FF3399"/>
              </a:buClr>
              <a:buFont typeface="Wingdings" pitchFamily="2" charset="2"/>
              <a:buChar char="q"/>
            </a:pPr>
            <a:r>
              <a:rPr lang="it-IT" sz="2800" dirty="0">
                <a:latin typeface="Candara" pitchFamily="34" charset="0"/>
              </a:rPr>
              <a:t> Indicatori per una classe inclusiva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1043608" y="0"/>
            <a:ext cx="7531229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Processi e azioni per l’inclusione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</p:spTree>
    <p:extLst>
      <p:ext uri="{BB962C8B-B14F-4D97-AF65-F5344CB8AC3E}">
        <p14:creationId xmlns:p14="http://schemas.microsoft.com/office/powerpoint/2010/main" val="6350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pic>
        <p:nvPicPr>
          <p:cNvPr id="11" name="Picture 2" descr="http://tecnologia.legginotizie.com/wp-content/uploads/2011/12/lente-ingrandimento-windows-se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901778" cy="39258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395536" y="184419"/>
            <a:ext cx="8291264" cy="1323439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3.</a:t>
            </a: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Pratiche didattiche e organizzative</a:t>
            </a:r>
          </a:p>
          <a:p>
            <a:pPr algn="ctr">
              <a:buClr>
                <a:srgbClr val="0000FF"/>
              </a:buClr>
            </a:pP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 situazioni di apprendimento</a:t>
            </a:r>
          </a:p>
        </p:txBody>
      </p:sp>
    </p:spTree>
    <p:extLst>
      <p:ext uri="{BB962C8B-B14F-4D97-AF65-F5344CB8AC3E}">
        <p14:creationId xmlns:p14="http://schemas.microsoft.com/office/powerpoint/2010/main" val="21770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29178"/>
              </p:ext>
            </p:extLst>
          </p:nvPr>
        </p:nvGraphicFramePr>
        <p:xfrm>
          <a:off x="0" y="0"/>
          <a:ext cx="9144000" cy="6702887"/>
        </p:xfrm>
        <a:graphic>
          <a:graphicData uri="http://schemas.openxmlformats.org/drawingml/2006/table">
            <a:tbl>
              <a:tblPr/>
              <a:tblGrid>
                <a:gridCol w="3563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0872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Indicatori di qualità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Descrittori</a:t>
                      </a:r>
                      <a:endParaRPr lang="it-IT" sz="2800" b="1" i="0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4103">
                <a:tc>
                  <a:txBody>
                    <a:bodyPr/>
                    <a:lstStyle/>
                    <a:p>
                      <a:pPr marL="144000" algn="just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400" i="1" kern="1200" dirty="0">
                          <a:solidFill>
                            <a:srgbClr val="FF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I docenti:</a:t>
                      </a: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utilizzano metodologie e pratiche inclusive (labor. collab., metacognitive)</a:t>
                      </a: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curano l'allestimento degli ambienti per l’apprendimento</a:t>
                      </a: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utilizzano le TIC come risorse a supporto dell’insegnamento e dell’apprendimento</a:t>
                      </a: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valorizzano la valutazione formativa e orientativa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i="1" kern="1200" dirty="0">
                          <a:solidFill>
                            <a:srgbClr val="FF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I</a:t>
                      </a:r>
                      <a:r>
                        <a:rPr lang="it-IT" sz="2400" i="1" kern="1200" baseline="0" dirty="0">
                          <a:solidFill>
                            <a:srgbClr val="FF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docenti:</a:t>
                      </a:r>
                      <a:endParaRPr lang="it-IT" sz="2400" i="1" kern="1200" dirty="0">
                        <a:solidFill>
                          <a:srgbClr val="FF0000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dedicano spazi e tempi alla progettazione e condivisione</a:t>
                      </a:r>
                      <a:r>
                        <a:rPr lang="it-IT" sz="2400" i="1" kern="1200" baseline="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di lezioni inclusive</a:t>
                      </a: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utilizzano in modo diffuso metodologie didattiche inclusive</a:t>
                      </a: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curano l'allestimento di ambienti di ricchi di stimoli e di possibilità di apprendimento attivo ed autonomo</a:t>
                      </a: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prevedono uscite nel territorio e attività negli ambienti educativi che questo offre</a:t>
                      </a: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utilizzano modalità e strumenti di valutazione dei processi per regolare l’insegnamento e </a:t>
                      </a:r>
                      <a:r>
                        <a:rPr lang="it-IT" sz="2400" i="1" kern="12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orientare l’apprendimento</a:t>
                      </a:r>
                      <a:r>
                        <a:rPr lang="it-IT" sz="2400" kern="12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 </a:t>
                      </a:r>
                      <a:endParaRPr lang="it-IT" sz="2400" kern="1200" baseline="0" dirty="0">
                        <a:solidFill>
                          <a:schemeClr val="tx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180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Tx/>
                        <a:buNone/>
                      </a:pPr>
                      <a:r>
                        <a:rPr lang="it-IT" sz="2200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it-IT" sz="22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es. autovalutazione dei processi a più livelli</a:t>
                      </a:r>
                      <a:r>
                        <a:rPr lang="it-IT" sz="2200" kern="12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)</a:t>
                      </a:r>
                      <a:endParaRPr lang="it-IT" sz="2200" kern="1200" dirty="0">
                        <a:solidFill>
                          <a:schemeClr val="tx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146486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0687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95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8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Chi?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Che cosa fa?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Times New Roman"/>
                        </a:rPr>
                        <a:t>Come?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192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Insegnante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Team</a:t>
                      </a:r>
                    </a:p>
                    <a:p>
                      <a:pPr marL="0" algn="ctr" defTabSz="914400" rtl="0" eaLnBrk="1" latinLnBrk="0" hangingPunct="1"/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Clr>
                          <a:srgbClr val="FF0066"/>
                        </a:buClr>
                        <a:buFont typeface="Arial" pitchFamily="34" charset="0"/>
                        <a:buChar char="•"/>
                      </a:pP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Organizza l'ambiente (spazio fisico, relazioni, spazio cooperativo,</a:t>
                      </a:r>
                      <a:r>
                        <a:rPr lang="it-IT" sz="2200" i="1" kern="1200" baseline="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… </a:t>
                      </a: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territorio). </a:t>
                      </a:r>
                    </a:p>
                    <a:p>
                      <a:pPr algn="just">
                        <a:spcBef>
                          <a:spcPts val="600"/>
                        </a:spcBef>
                        <a:buClr>
                          <a:srgbClr val="FF0066"/>
                        </a:buClr>
                        <a:buFont typeface="Arial" pitchFamily="34" charset="0"/>
                        <a:buChar char="•"/>
                      </a:pP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Prepara l'ambiente di apprendimento e gli stimoli per attivare i processi ...</a:t>
                      </a:r>
                    </a:p>
                    <a:p>
                      <a:pPr algn="just">
                        <a:spcBef>
                          <a:spcPts val="600"/>
                        </a:spcBef>
                        <a:buClr>
                          <a:srgbClr val="FF0066"/>
                        </a:buClr>
                        <a:buFont typeface="Arial" pitchFamily="34" charset="0"/>
                        <a:buChar char="•"/>
                      </a:pP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Dedica tempo alla composizione gruppi secondo</a:t>
                      </a:r>
                      <a:r>
                        <a:rPr lang="it-IT" sz="2200" i="1" kern="1200" baseline="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criterio di interdipendenza (</a:t>
                      </a: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caratteristiche psicologiche,  saperi, punti</a:t>
                      </a:r>
                      <a:r>
                        <a:rPr lang="it-IT" sz="2200" i="1" kern="1200" baseline="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di forza…)</a:t>
                      </a:r>
                      <a:endParaRPr lang="it-IT" sz="2200" i="1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buClr>
                          <a:srgbClr val="FF0066"/>
                        </a:buClr>
                        <a:buFont typeface="Arial" pitchFamily="34" charset="0"/>
                        <a:buChar char="•"/>
                      </a:pPr>
                      <a:r>
                        <a:rPr lang="it-IT" sz="2200" i="1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Prepara i materiali la mediazione didattiche e per le attività e le esperienze di apprendimento previste nell'ambiente interno ed esterno.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Clr>
                          <a:srgbClr val="FF3399"/>
                        </a:buClr>
                        <a:buFont typeface="Wingdings" pitchFamily="2" charset="2"/>
                        <a:buChar char="Ø"/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Strumenti e attrezzature,, programmi e software specifici a supporto di azioni adattive e compensative.</a:t>
                      </a:r>
                    </a:p>
                    <a:p>
                      <a:pPr algn="just">
                        <a:buClr>
                          <a:srgbClr val="FF3399"/>
                        </a:buClr>
                        <a:buFont typeface="Wingdings" pitchFamily="2" charset="2"/>
                        <a:buChar char="Ø"/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Materiale stimolo per il compito</a:t>
                      </a:r>
                      <a:r>
                        <a:rPr lang="it-IT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strutturato e non : verbali, simbolici, attivi, visivi, iconici, analogici.</a:t>
                      </a:r>
                    </a:p>
                    <a:p>
                      <a:pPr algn="just">
                        <a:buClr>
                          <a:srgbClr val="FF3399"/>
                        </a:buClr>
                        <a:buFont typeface="Wingdings" pitchFamily="2" charset="2"/>
                        <a:buChar char="Ø"/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Risorse territorio: biblioteca, museo, oasi naturalistica, laboratori artigiani, piazze, ...</a:t>
                      </a:r>
                    </a:p>
                    <a:p>
                      <a:pPr algn="just">
                        <a:buClr>
                          <a:srgbClr val="FF3399"/>
                        </a:buClr>
                        <a:buFont typeface="Wingdings" pitchFamily="2" charset="2"/>
                        <a:buChar char="Ø"/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Angoli attrezzati per … (storico - scientifico, spazio multimediale, laboratorio plastico e artistico, spazio per l'animazione teatrale, role play, angolo del simbolico, spazio per la discussione "tavola rotonda" …).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2899975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0" y="1368251"/>
            <a:ext cx="752483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Focus: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Le relazioni interne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46" y="3925791"/>
            <a:ext cx="4536504" cy="184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7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404664"/>
            <a:ext cx="8136904" cy="769441"/>
          </a:xfrm>
          <a:prstGeom prst="rect">
            <a:avLst/>
          </a:prstGeom>
          <a:solidFill>
            <a:srgbClr val="CC0066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5.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Relazioni </a:t>
            </a:r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interne</a:t>
            </a:r>
            <a:endParaRPr lang="it-IT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69974" y="1268760"/>
            <a:ext cx="812599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La scuola prevede e organizza attività per </a:t>
            </a:r>
            <a:r>
              <a:rPr lang="it-IT" sz="3200" i="1" dirty="0">
                <a:solidFill>
                  <a:srgbClr val="FF3399"/>
                </a:solidFill>
                <a:latin typeface="Arial Narrow" panose="020B0606020202030204" pitchFamily="34" charset="0"/>
              </a:rPr>
              <a:t>: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migliorare il funzionamento degli OO.CC. - gruppi di lavoro - per l’integrazione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facilitare le relazioni e l’integrazione all’interno dei gruppi formali e informali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facilitare scambi professionali e mediazione di modelli tra docenti curricolari e docenti di sostegno</a:t>
            </a:r>
          </a:p>
          <a:p>
            <a:pPr indent="-457200" algn="just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coinvolgere il personale in azioni di sistema aperte al coinvolgimento della comunità educante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3200" dirty="0">
              <a:latin typeface="Arial Narrow" panose="020B0606020202030204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Segnaposto piè di pagina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Antonia Carlini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445408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pic>
        <p:nvPicPr>
          <p:cNvPr id="11" name="Picture 2" descr="http://tecnologia.legginotizie.com/wp-content/uploads/2011/12/lente-ingrandimento-windows-se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901778" cy="39258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0101" y="404664"/>
            <a:ext cx="8136904" cy="707886"/>
          </a:xfrm>
          <a:prstGeom prst="rect">
            <a:avLst/>
          </a:prstGeom>
          <a:solidFill>
            <a:srgbClr val="CC0066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5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. Relazioni interne</a:t>
            </a:r>
          </a:p>
        </p:txBody>
      </p:sp>
    </p:spTree>
    <p:extLst>
      <p:ext uri="{BB962C8B-B14F-4D97-AF65-F5344CB8AC3E}">
        <p14:creationId xmlns:p14="http://schemas.microsoft.com/office/powerpoint/2010/main" val="302685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16264"/>
              </p:ext>
            </p:extLst>
          </p:nvPr>
        </p:nvGraphicFramePr>
        <p:xfrm>
          <a:off x="0" y="1"/>
          <a:ext cx="9144000" cy="7040880"/>
        </p:xfrm>
        <a:graphic>
          <a:graphicData uri="http://schemas.openxmlformats.org/drawingml/2006/table">
            <a:tbl>
              <a:tblPr/>
              <a:tblGrid>
                <a:gridCol w="3563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80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376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Indicatori di qualità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Descrittori</a:t>
                      </a:r>
                      <a:endParaRPr lang="it-IT" sz="2800" b="1" i="0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1" i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it-IT" sz="28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  <a:ea typeface="Calibri"/>
                          <a:cs typeface="Calibri"/>
                        </a:rPr>
                        <a:t>(esempi)</a:t>
                      </a:r>
                      <a:endParaRPr lang="it-IT" sz="2800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8788">
                <a:tc>
                  <a:txBody>
                    <a:bodyPr/>
                    <a:lstStyle/>
                    <a:p>
                      <a:pPr marL="14400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it-IT" sz="2800" b="0" i="0" kern="1200" dirty="0">
                          <a:solidFill>
                            <a:srgbClr val="0070C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La scuola:</a:t>
                      </a: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investe nella formazione dei docenti sulle tematiche relative alla comunicazione </a:t>
                      </a:r>
                      <a:endParaRPr lang="it-IT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valorizza</a:t>
                      </a:r>
                      <a:r>
                        <a:rPr lang="it-IT" sz="2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figure di sistema (esempio referente coordinatore per l’inclusione) nella gestione dei gruppi dedicati (GLI-GLHO)</a:t>
                      </a:r>
                      <a:endParaRPr lang="it-IT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08000">
                        <a:spcBef>
                          <a:spcPts val="600"/>
                        </a:spcBef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it-IT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promuove momenti di riflessione e di valutazione sull’efficacia dell’attività del gruppo</a:t>
                      </a:r>
                      <a:endParaRPr lang="it-IT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800" b="0" i="0" kern="1200" dirty="0">
                          <a:solidFill>
                            <a:srgbClr val="0070C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I docenti della scuola:</a:t>
                      </a:r>
                    </a:p>
                    <a:p>
                      <a:pPr marL="0" indent="-3429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hanno sviluppato competenze nella comunicazione tra pari – adulti e nella gestione del conflitto</a:t>
                      </a:r>
                    </a:p>
                    <a:p>
                      <a:pPr marL="0" indent="-3429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2400" i="1" kern="12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hanno</a:t>
                      </a:r>
                      <a:r>
                        <a:rPr lang="it-IT" sz="2400" i="1" kern="1200" baseline="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appreso e praticano tecniche di comunicazione efficace da utilizzare nella comunicazione con le famiglie degli alunni in difficoltà</a:t>
                      </a:r>
                    </a:p>
                    <a:p>
                      <a:pPr marL="0" indent="-3429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2400" i="1" kern="1200" baseline="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riconoscono il valore del referente  coordinatore per l’inclusione  come risorsa per il gruppo</a:t>
                      </a:r>
                    </a:p>
                    <a:p>
                      <a:pPr marL="0" indent="-3429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2400" i="1" kern="1200" baseline="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partecipano attivamente alla riflessione sulle criticità rilevate nel gruppo e danno un contributo per …</a:t>
                      </a:r>
                      <a:endParaRPr lang="it-IT" sz="2400" i="1" kern="12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  <a:p>
                      <a:pPr marL="486900" indent="-342900" algn="just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FF"/>
                        </a:buClr>
                        <a:buFont typeface="Arial" panose="020B0604020202020204" pitchFamily="34" charset="0"/>
                        <a:buChar char="•"/>
                      </a:pPr>
                      <a:endParaRPr lang="it-IT" sz="2400" i="1" kern="12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324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23046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37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0" y="1368251"/>
            <a:ext cx="752483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Focus: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le relazioni esterne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800" y="3206750"/>
            <a:ext cx="31750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7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332656"/>
            <a:ext cx="8136904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6. Relazioni con le famiglie e con il territorio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13910" y="1216481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Nella scuola sono previste e organizzate attività per :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a) coinvolgere le famiglie nel progetto di inclusione promuovere una cultura della solidarietà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b) realizzare in rete con altre scuole percorsi di sperimentazione di buone prassi (OF)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c) realizzare progetti mirati per sostenere l’apprendimento e la partecipazione d’intesa con gli enti locali e i servizi sociali</a:t>
            </a:r>
          </a:p>
          <a:p>
            <a:pPr indent="-457200" algn="just">
              <a:spcAft>
                <a:spcPts val="600"/>
              </a:spcAft>
              <a:buClr>
                <a:srgbClr val="0000FF"/>
              </a:buClr>
            </a:pPr>
            <a:r>
              <a:rPr lang="it-IT" sz="3200" dirty="0">
                <a:latin typeface="Arial Narrow" panose="020B0606020202030204" pitchFamily="34" charset="0"/>
              </a:rPr>
              <a:t>d) coordinare e integrare interventi unitari in convenzione con servizi socio-sanitari e altri </a:t>
            </a:r>
            <a:r>
              <a:rPr lang="it-IT" sz="3200" dirty="0" smtClean="0">
                <a:latin typeface="Arial Narrow" panose="020B0606020202030204" pitchFamily="34" charset="0"/>
              </a:rPr>
              <a:t>soggetti</a:t>
            </a:r>
            <a:endParaRPr lang="it-IT" sz="2800" dirty="0">
              <a:latin typeface="Arial Narrow" panose="020B0606020202030204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9" name="Ovale 8"/>
          <p:cNvSpPr/>
          <p:nvPr/>
        </p:nvSpPr>
        <p:spPr>
          <a:xfrm>
            <a:off x="7308304" y="6641976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8172400" y="66419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8676456" y="6381328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740352" y="664197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8927976" y="5085184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8676456" y="5733256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6" name="Segnaposto piè di pagina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Antonia Carlini </a:t>
            </a:r>
          </a:p>
        </p:txBody>
      </p:sp>
    </p:spTree>
    <p:extLst>
      <p:ext uri="{BB962C8B-B14F-4D97-AF65-F5344CB8AC3E}">
        <p14:creationId xmlns:p14="http://schemas.microsoft.com/office/powerpoint/2010/main" val="4337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39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91952" y="413048"/>
            <a:ext cx="8064896" cy="1446550"/>
          </a:xfrm>
          <a:prstGeom prst="rect">
            <a:avLst/>
          </a:prstGeom>
          <a:solidFill>
            <a:srgbClr val="0070C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Profili organizzativi</a:t>
            </a:r>
          </a:p>
          <a:p>
            <a:pPr algn="ctr"/>
            <a:r>
              <a:rPr lang="it-IT" sz="4400" dirty="0">
                <a:solidFill>
                  <a:schemeClr val="bg1"/>
                </a:solidFill>
                <a:latin typeface="Arial Narrow" panose="020B0606020202030204" pitchFamily="34" charset="0"/>
              </a:rPr>
              <a:t>chi? cosa fa? quando?</a:t>
            </a:r>
          </a:p>
        </p:txBody>
      </p:sp>
      <p:sp>
        <p:nvSpPr>
          <p:cNvPr id="6" name="Rettangolo 5"/>
          <p:cNvSpPr/>
          <p:nvPr/>
        </p:nvSpPr>
        <p:spPr>
          <a:xfrm>
            <a:off x="1312152" y="2204864"/>
            <a:ext cx="64087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latin typeface="Arial Narrow" panose="020B0606020202030204" pitchFamily="34" charset="0"/>
              </a:rPr>
              <a:t>Chi</a:t>
            </a:r>
          </a:p>
          <a:p>
            <a:pPr algn="ctr"/>
            <a:r>
              <a:rPr lang="it-IT" sz="4000" dirty="0">
                <a:latin typeface="Arial Narrow" panose="020B0606020202030204" pitchFamily="34" charset="0"/>
              </a:rPr>
              <a:t>Che cosa fa</a:t>
            </a:r>
          </a:p>
          <a:p>
            <a:pPr algn="ctr"/>
            <a:r>
              <a:rPr lang="it-IT" sz="4000" dirty="0">
                <a:latin typeface="Arial Narrow" panose="020B0606020202030204" pitchFamily="34" charset="0"/>
              </a:rPr>
              <a:t>Come </a:t>
            </a:r>
          </a:p>
          <a:p>
            <a:pPr algn="ctr"/>
            <a:r>
              <a:rPr lang="it-IT" sz="4000" i="1" dirty="0">
                <a:latin typeface="Arial Narrow" panose="020B0606020202030204" pitchFamily="34" charset="0"/>
              </a:rPr>
              <a:t>tempi, spazi, attività </a:t>
            </a:r>
            <a:r>
              <a:rPr lang="it-IT" sz="4000" dirty="0">
                <a:latin typeface="Arial Narrow" panose="020B0606020202030204" pitchFamily="34" charset="0"/>
              </a:rPr>
              <a:t>…</a:t>
            </a:r>
          </a:p>
          <a:p>
            <a:pPr algn="ctr"/>
            <a:r>
              <a:rPr lang="it-IT" sz="4000" dirty="0">
                <a:latin typeface="Arial Narrow" panose="020B0606020202030204" pitchFamily="34" charset="0"/>
              </a:rPr>
              <a:t>Con quali risorse e strumenti</a:t>
            </a:r>
          </a:p>
          <a:p>
            <a:pPr algn="ctr"/>
            <a:r>
              <a:rPr lang="it-IT" sz="7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2971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363367"/>
            <a:ext cx="7524837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Il docente coordinatore per l’inclusione: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profili e ambiti</a:t>
            </a:r>
          </a:p>
        </p:txBody>
      </p:sp>
    </p:spTree>
    <p:extLst>
      <p:ext uri="{BB962C8B-B14F-4D97-AF65-F5344CB8AC3E}">
        <p14:creationId xmlns:p14="http://schemas.microsoft.com/office/powerpoint/2010/main" val="27339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332656"/>
            <a:ext cx="8136904" cy="70788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buClr>
                <a:srgbClr val="0000FF"/>
              </a:buClr>
            </a:pPr>
            <a:r>
              <a:rPr lang="it-IT" sz="4000" dirty="0">
                <a:solidFill>
                  <a:schemeClr val="bg1"/>
                </a:solidFill>
                <a:latin typeface="Arial Narrow" panose="020B0606020202030204" pitchFamily="34" charset="0"/>
              </a:rPr>
              <a:t>6. Relazioni con </a:t>
            </a:r>
            <a:r>
              <a:rPr lang="it-IT" sz="4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famiglie </a:t>
            </a:r>
            <a:r>
              <a:rPr lang="it-IT" sz="4000" dirty="0">
                <a:solidFill>
                  <a:schemeClr val="bg1"/>
                </a:solidFill>
                <a:latin typeface="Arial Narrow" panose="020B0606020202030204" pitchFamily="34" charset="0"/>
              </a:rPr>
              <a:t>e </a:t>
            </a:r>
            <a:r>
              <a:rPr lang="it-IT" sz="4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territorio</a:t>
            </a:r>
            <a:endParaRPr lang="it-IT" sz="4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 rot="16200000">
            <a:off x="-1265238" y="3614117"/>
            <a:ext cx="2895600" cy="365125"/>
          </a:xfrm>
        </p:spPr>
        <p:txBody>
          <a:bodyPr/>
          <a:lstStyle/>
          <a:p>
            <a:pPr algn="ctr"/>
            <a:r>
              <a:rPr lang="it-IT" dirty="0"/>
              <a:t>Antonia Carlini </a:t>
            </a:r>
          </a:p>
        </p:txBody>
      </p:sp>
      <p:sp>
        <p:nvSpPr>
          <p:cNvPr id="2" name="Rettangolo 1"/>
          <p:cNvSpPr/>
          <p:nvPr/>
        </p:nvSpPr>
        <p:spPr>
          <a:xfrm>
            <a:off x="611560" y="1340768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3200" b="1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F. </a:t>
            </a:r>
            <a:r>
              <a:rPr lang="it-IT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Sistema delle relazioni con le famiglie e con il territorio</a:t>
            </a:r>
            <a:endParaRPr lang="it-IT" sz="3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3200" b="1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Aree di funzionamento considerate</a:t>
            </a:r>
            <a:r>
              <a:rPr lang="it-IT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: </a:t>
            </a:r>
            <a:endParaRPr lang="it-IT" sz="3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F1. Le relazioni con la famiglia dell’alunno con BES</a:t>
            </a:r>
          </a:p>
          <a:p>
            <a:pPr>
              <a:spcAft>
                <a:spcPts val="0"/>
              </a:spcAft>
            </a:pPr>
            <a:r>
              <a:rPr lang="it-IT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F2. Le relazioni con le famiglie</a:t>
            </a:r>
          </a:p>
          <a:p>
            <a:pPr>
              <a:spcAft>
                <a:spcPts val="0"/>
              </a:spcAft>
            </a:pPr>
            <a:r>
              <a:rPr lang="it-IT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F3. Le relazioni con i servizi socio-sanitari</a:t>
            </a:r>
          </a:p>
          <a:p>
            <a:pPr>
              <a:spcAft>
                <a:spcPts val="0"/>
              </a:spcAft>
            </a:pPr>
            <a:r>
              <a:rPr lang="it-IT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F4. Le relazioni con gli altri soggetti del territorio</a:t>
            </a:r>
          </a:p>
          <a:p>
            <a:pPr>
              <a:spcAft>
                <a:spcPts val="0"/>
              </a:spcAft>
            </a:pPr>
            <a:r>
              <a:rPr lang="it-IT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it-IT" sz="3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5" name="Segnaposto piè di pagina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Antonia Carlini </a:t>
            </a:r>
          </a:p>
        </p:txBody>
      </p:sp>
    </p:spTree>
    <p:extLst>
      <p:ext uri="{BB962C8B-B14F-4D97-AF65-F5344CB8AC3E}">
        <p14:creationId xmlns:p14="http://schemas.microsoft.com/office/powerpoint/2010/main" val="14404560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47376"/>
              </p:ext>
            </p:extLst>
          </p:nvPr>
        </p:nvGraphicFramePr>
        <p:xfrm>
          <a:off x="-108520" y="0"/>
          <a:ext cx="9252520" cy="791103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36084">
                  <a:extLst>
                    <a:ext uri="{9D8B030D-6E8A-4147-A177-3AD203B41FA5}">
                      <a16:colId xmlns:a16="http://schemas.microsoft.com/office/drawing/2014/main" xmlns="" val="1331395084"/>
                    </a:ext>
                  </a:extLst>
                </a:gridCol>
                <a:gridCol w="4268572">
                  <a:extLst>
                    <a:ext uri="{9D8B030D-6E8A-4147-A177-3AD203B41FA5}">
                      <a16:colId xmlns:a16="http://schemas.microsoft.com/office/drawing/2014/main" xmlns="" val="2716951915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xmlns="" val="1323741589"/>
                    </a:ext>
                  </a:extLst>
                </a:gridCol>
              </a:tblGrid>
              <a:tr h="379244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dirty="0">
                          <a:effectLst/>
                        </a:rPr>
                        <a:t>RELAZIONI CON LA FAMIGLIA DELL’ALUNNO CON BES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3738982"/>
                  </a:ext>
                </a:extLst>
              </a:tr>
              <a:tr h="948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Chi?</a:t>
                      </a:r>
                      <a:endParaRPr lang="it-IT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Che cosa fa?</a:t>
                      </a:r>
                      <a:endParaRPr lang="it-IT" sz="24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20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Come?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anose="020E0502030303020204" pitchFamily="34" charset="0"/>
                        </a:rPr>
                        <a:t>Con quali risorse e strumenti? </a:t>
                      </a:r>
                      <a:endParaRPr lang="it-IT" sz="2000" b="1" i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3299512"/>
                  </a:ext>
                </a:extLst>
              </a:tr>
              <a:tr h="5530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Dirigente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Docente referente coordinatore per l’Inclusione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Docenti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della classe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Docente specializzato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i="1" dirty="0">
                          <a:effectLst/>
                          <a:latin typeface="Candara" panose="020E0502030303020204" pitchFamily="34" charset="0"/>
                        </a:rPr>
                        <a:t>Attivano una rete di contatti per promuovere la partecipazione attiva e collaborativa</a:t>
                      </a:r>
                      <a:r>
                        <a:rPr lang="it-IT" sz="1600" i="1" baseline="0" dirty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della famiglia per favorire continuità dell’intervento nella prospettiva del progetto di vita, per consulenza educativa e condivisione di buone pratiche educative, in tutte le fasi dell’intervento scolastico inclusivo: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>
                          <a:effectLst/>
                        </a:rPr>
                        <a:t>nella rilevazione dei bisogni particolari e speciali;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>
                          <a:effectLst/>
                        </a:rPr>
                        <a:t>nella programmazione di interventi integrati che prevedano azioni unitarie orientate verso traguardi educativi e di apprendimento condivisi;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>
                          <a:effectLst/>
                        </a:rPr>
                        <a:t>nell’attuazione sinergica degli interventi programmati garantendo continuità e coerenza;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>
                          <a:effectLst/>
                        </a:rPr>
                        <a:t>nella realizzazione di progetti integrati che prevedono la partecipazione attiva della stessa famiglia;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>
                          <a:effectLst/>
                        </a:rPr>
                        <a:t>nel monitoraggio dei processi e delle azioni realizzati per una valutazione e un bilancio condiviso degli esiti in vista di azioni di miglioramento continuo.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Incontri famiglie alunni con BES nella realizzazione dell’intervento per facilitare l’apprendimento e la partecipazione.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Patto educativo con famiglie e studenti per personalizzare interventi e definire impegni reciproci da monitorare e adeguare in corso d’anno.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Sportello d’ascolto e di orientamento per alunni e famiglie in difficoltà.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Supporti e strumenti per la facilitazione degli apprendimenti e della partecipazione anche resi disponibili con contratti di comodato d’uso dal CTS territoriale.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Incontri sistematici e gruppi di lavoro misti per composizione (docenti-famiglia-altri soggetti coinvolti).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Sistemi di comunicazione e informazione costanti e tempestivi (es. corrispondenza mail docente/docenti - genitori).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1656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957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42</a:t>
            </a:fld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0"/>
            <a:ext cx="4104456" cy="24729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5076056" y="404664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0066CC"/>
                </a:solidFill>
                <a:latin typeface="Segoe Print" panose="02000600000000000000" pitchFamily="2" charset="0"/>
              </a:rPr>
              <a:t>Consegna per i gruppi laboratoriali</a:t>
            </a:r>
            <a:endParaRPr lang="it-IT" sz="3600" dirty="0">
              <a:solidFill>
                <a:srgbClr val="0066CC"/>
              </a:solidFill>
              <a:latin typeface="Segoe Print" panose="02000600000000000000" pitchFamily="2" charset="0"/>
            </a:endParaRPr>
          </a:p>
        </p:txBody>
      </p:sp>
      <p:pic>
        <p:nvPicPr>
          <p:cNvPr id="7" name="Picture 2" descr="http://www.counselingrimini.it/img/insegnanti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171400"/>
            <a:ext cx="4032448" cy="3127176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95536" y="285293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600" dirty="0" smtClean="0">
                <a:latin typeface="Calibri Light" pitchFamily="34" charset="0"/>
              </a:rPr>
              <a:t>Preparare questionari di autoanalisi della qualità  dell’inclusione della scuola percepita da: alunni, docenti, personale ATA, genitori … relativamente alle principali aree di funzionamento della scuola presentate nell’incontro (E’ possibile dividersi le aree!!)</a:t>
            </a:r>
            <a:endParaRPr lang="it-IT" sz="3600" dirty="0" smtClean="0">
              <a:solidFill>
                <a:srgbClr val="FF0000"/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6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858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70790" y="0"/>
            <a:ext cx="4504730" cy="6786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endParaRPr lang="it-IT" sz="3200" b="1" dirty="0">
              <a:solidFill>
                <a:srgbClr val="006699"/>
              </a:solidFill>
              <a:latin typeface="Segoe Print" pitchFamily="2" charset="0"/>
            </a:endParaRPr>
          </a:p>
          <a:p>
            <a:pPr algn="ctr">
              <a:spcBef>
                <a:spcPts val="600"/>
              </a:spcBef>
            </a:pPr>
            <a:r>
              <a:rPr lang="it-IT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Print" pitchFamily="2" charset="0"/>
              </a:rPr>
              <a:t>Grazie </a:t>
            </a:r>
            <a:r>
              <a:rPr lang="it-IT" sz="6600" dirty="0" smtClean="0">
                <a:solidFill>
                  <a:srgbClr val="FF0066"/>
                </a:solidFill>
                <a:latin typeface="Segoe Print" pitchFamily="2" charset="0"/>
                <a:sym typeface="Wingdings"/>
              </a:rPr>
              <a:t></a:t>
            </a:r>
            <a:endParaRPr lang="it-IT" sz="5400" dirty="0">
              <a:solidFill>
                <a:srgbClr val="FF0066"/>
              </a:solidFill>
              <a:latin typeface="Segoe Print" pitchFamily="2" charset="0"/>
            </a:endParaRPr>
          </a:p>
          <a:p>
            <a:pPr algn="ctr">
              <a:spcBef>
                <a:spcPts val="600"/>
              </a:spcBef>
            </a:pPr>
            <a:r>
              <a:rPr lang="it-IT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Print" pitchFamily="2" charset="0"/>
              </a:rPr>
              <a:t>per l’attenzione!!</a:t>
            </a:r>
            <a:endParaRPr lang="it-IT" sz="4800" dirty="0">
              <a:solidFill>
                <a:schemeClr val="tx1">
                  <a:lumMod val="65000"/>
                  <a:lumOff val="35000"/>
                </a:schemeClr>
              </a:solidFill>
              <a:latin typeface="Segoe Print" pitchFamily="2" charset="0"/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FF33CC"/>
              </a:solidFill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FF33CC"/>
              </a:solidFill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FF33CC"/>
              </a:solidFill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FF33CC"/>
              </a:solidFill>
              <a:sym typeface="Wingdings" pitchFamily="2" charset="2"/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3333FF"/>
              </a:solidFill>
            </a:endParaRPr>
          </a:p>
          <a:p>
            <a:pPr algn="ctr">
              <a:spcBef>
                <a:spcPts val="600"/>
              </a:spcBef>
            </a:pPr>
            <a:endParaRPr lang="it-IT" sz="2800" dirty="0">
              <a:solidFill>
                <a:srgbClr val="3333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5013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8596" y="5572140"/>
            <a:ext cx="730499" cy="769441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5852" y="5572140"/>
            <a:ext cx="2074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  <a:latin typeface="Candara" pitchFamily="34" charset="0"/>
              </a:rPr>
              <a:t>Antonia Carlini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  <a:latin typeface="Candara" pitchFamily="34" charset="0"/>
              </a:rPr>
              <a:t> Frosinone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Antonia Carlini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64080" y="4572008"/>
            <a:ext cx="4014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it-IT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a.carlini65@gmail.com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643438" y="5000636"/>
            <a:ext cx="1928826" cy="1357322"/>
          </a:xfrm>
          <a:prstGeom prst="rect">
            <a:avLst/>
          </a:prstGeom>
          <a:solidFill>
            <a:srgbClr val="00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EDIZIONE</a:t>
            </a:r>
          </a:p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2017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199" y="3429000"/>
            <a:ext cx="2185569" cy="67928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372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/>
      <p:bldP spid="10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651882"/>
            <a:ext cx="2176290" cy="1098396"/>
          </a:xfrm>
          <a:prstGeom prst="rect">
            <a:avLst/>
          </a:prstGeom>
        </p:spPr>
      </p:pic>
      <p:sp>
        <p:nvSpPr>
          <p:cNvPr id="8" name="Fumetto 3 7"/>
          <p:cNvSpPr/>
          <p:nvPr/>
        </p:nvSpPr>
        <p:spPr>
          <a:xfrm>
            <a:off x="-100269" y="1032688"/>
            <a:ext cx="3664157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Il docente referente x l’inclusione coordina i </a:t>
            </a: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gruppi dedicati</a:t>
            </a:r>
          </a:p>
        </p:txBody>
      </p:sp>
      <p:sp>
        <p:nvSpPr>
          <p:cNvPr id="9" name="Rettangolo 8"/>
          <p:cNvSpPr/>
          <p:nvPr/>
        </p:nvSpPr>
        <p:spPr>
          <a:xfrm>
            <a:off x="3307184" y="332656"/>
            <a:ext cx="5425231" cy="6006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3200" dirty="0">
                <a:latin typeface="Arial Narrow" panose="020B0606020202030204" pitchFamily="34" charset="0"/>
              </a:rPr>
              <a:t>autoanalisi e valutazione del grado di inclusività della scuola – della classe</a:t>
            </a:r>
          </a:p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3200" dirty="0">
                <a:latin typeface="Arial Narrow" panose="020B0606020202030204" pitchFamily="34" charset="0"/>
              </a:rPr>
              <a:t>pianificazione e verifica azioni per l’inclusione e scelte metodologico -didattiche e organizzative per il miglioramento</a:t>
            </a:r>
          </a:p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3200" dirty="0">
                <a:latin typeface="Arial Narrow" panose="020B0606020202030204" pitchFamily="34" charset="0"/>
              </a:rPr>
              <a:t>ricerca, documentazione e nella disseminazione di buone pratiche inclusive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31113" y="4736499"/>
            <a:ext cx="2681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66"/>
                </a:solidFill>
                <a:latin typeface="Segoe Print" panose="02000600000000000000" pitchFamily="2" charset="0"/>
              </a:rPr>
              <a:t>Ambiti del coordinamento e indicatori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344159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62046"/>
            <a:ext cx="6478488" cy="3194304"/>
          </a:xfrm>
          <a:prstGeom prst="rect">
            <a:avLst/>
          </a:prstGeom>
        </p:spPr>
      </p:pic>
      <p:sp>
        <p:nvSpPr>
          <p:cNvPr id="8" name="Fumetto 3 7"/>
          <p:cNvSpPr/>
          <p:nvPr/>
        </p:nvSpPr>
        <p:spPr>
          <a:xfrm>
            <a:off x="107504" y="980728"/>
            <a:ext cx="3744415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Il docente referente x l’inclusione coordina gruppi dedicati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688755" y="561291"/>
            <a:ext cx="4589710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it-IT" sz="2800" dirty="0"/>
              <a:t>Gruppo di Lavoro per l’Inclusione (GLI)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851919" y="1704439"/>
            <a:ext cx="42633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Gruppo di Lavoro per l’Handicap Operativo</a:t>
            </a:r>
          </a:p>
          <a:p>
            <a:pPr algn="ctr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(GLHO)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Freccia a destra 1"/>
          <p:cNvSpPr/>
          <p:nvPr/>
        </p:nvSpPr>
        <p:spPr>
          <a:xfrm>
            <a:off x="3136781" y="561840"/>
            <a:ext cx="538721" cy="85093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 rot="19697795">
            <a:off x="6827748" y="4579229"/>
            <a:ext cx="197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Livello SCUOLA</a:t>
            </a:r>
          </a:p>
        </p:txBody>
      </p:sp>
    </p:spTree>
    <p:extLst>
      <p:ext uri="{BB962C8B-B14F-4D97-AF65-F5344CB8AC3E}">
        <p14:creationId xmlns:p14="http://schemas.microsoft.com/office/powerpoint/2010/main" val="305628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35" y="3717032"/>
            <a:ext cx="6478488" cy="2820696"/>
          </a:xfrm>
          <a:prstGeom prst="rect">
            <a:avLst/>
          </a:prstGeom>
        </p:spPr>
      </p:pic>
      <p:sp>
        <p:nvSpPr>
          <p:cNvPr id="8" name="Fumetto 3 7"/>
          <p:cNvSpPr/>
          <p:nvPr/>
        </p:nvSpPr>
        <p:spPr>
          <a:xfrm>
            <a:off x="0" y="1033253"/>
            <a:ext cx="3680023" cy="3456384"/>
          </a:xfrm>
          <a:prstGeom prst="wedgeEllipseCallou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lvl="0"/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lvl="0"/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lvl="0"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Dirigente</a:t>
            </a:r>
          </a:p>
          <a:p>
            <a:pPr lvl="0" algn="ctr"/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Rappresentanti: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docenti curricolari e sostegno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Servizi sociali e sanitari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Genitori e studenti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Associazioni</a:t>
            </a:r>
          </a:p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144000" algn="ctr">
              <a:lnSpc>
                <a:spcPct val="110000"/>
              </a:lnSpc>
            </a:pPr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marL="144000" algn="ctr">
              <a:lnSpc>
                <a:spcPct val="110000"/>
              </a:lnSpc>
            </a:pPr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487158" y="96575"/>
            <a:ext cx="5249887" cy="2754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latin typeface="Arial Narrow" panose="020B0606020202030204" pitchFamily="34" charset="0"/>
              </a:rPr>
              <a:t>Gruppo di Lavoro per l’Inclusione (G.L.I.)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399FF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Arial Narrow" panose="020B0606020202030204" pitchFamily="34" charset="0"/>
              </a:rPr>
              <a:t>Funzioni ex Legge 104/1992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399FF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Arial Narrow" panose="020B0606020202030204" pitchFamily="34" charset="0"/>
              </a:rPr>
              <a:t>Nuovi compiti ex Direttiva BES </a:t>
            </a:r>
            <a:r>
              <a:rPr lang="it-IT" sz="2800" dirty="0" smtClean="0">
                <a:latin typeface="Arial Narrow" panose="020B0606020202030204" pitchFamily="34" charset="0"/>
              </a:rPr>
              <a:t>2012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399FF"/>
              </a:buClr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Arial Narrow" panose="020B0606020202030204" pitchFamily="34" charset="0"/>
              </a:rPr>
              <a:t> Le modifiche del DLGS66/2017</a:t>
            </a:r>
            <a:endParaRPr lang="it-IT" sz="2800" dirty="0">
              <a:latin typeface="Arial Narrow" panose="020B0606020202030204" pitchFamily="34" charset="0"/>
            </a:endParaRPr>
          </a:p>
        </p:txBody>
      </p:sp>
      <p:sp>
        <p:nvSpPr>
          <p:cNvPr id="3" name="Fumetto 3 2"/>
          <p:cNvSpPr/>
          <p:nvPr/>
        </p:nvSpPr>
        <p:spPr>
          <a:xfrm>
            <a:off x="5484217" y="2910185"/>
            <a:ext cx="3489648" cy="3158903"/>
          </a:xfrm>
          <a:prstGeom prst="wedgeEllipseCallou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tabLst>
                <a:tab pos="228600" algn="l"/>
              </a:tabLst>
            </a:pPr>
            <a:r>
              <a:rPr lang="it-I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Referente per l’inclusione</a:t>
            </a:r>
          </a:p>
          <a:p>
            <a:pPr lvl="0" algn="ctr">
              <a:tabLst>
                <a:tab pos="228600" algn="l"/>
              </a:tabLst>
            </a:pP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AEC, assistenti alla</a:t>
            </a:r>
          </a:p>
          <a:p>
            <a:pPr lvl="0" algn="ctr">
              <a:tabLst>
                <a:tab pos="228600" algn="l"/>
              </a:tabLst>
            </a:pP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</a:t>
            </a:r>
          </a:p>
          <a:p>
            <a:pPr lvl="0" algn="ctr">
              <a:tabLst>
                <a:tab pos="228600" algn="l"/>
              </a:tabLst>
            </a:pP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docenti  “disciplinari” esperti</a:t>
            </a:r>
          </a:p>
          <a:p>
            <a:pPr algn="ctr"/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esperti esterni istituzionali e in convenzione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111111" y="5945219"/>
            <a:ext cx="1862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entry!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2490176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850566" y="0"/>
            <a:ext cx="5112568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Clr>
                <a:srgbClr val="3399FF"/>
              </a:buClr>
            </a:pPr>
            <a:r>
              <a:rPr lang="it-IT" sz="2800" i="1" dirty="0">
                <a:latin typeface="Arial Narrow" panose="020B0606020202030204" pitchFamily="34" charset="0"/>
              </a:rPr>
              <a:t>Organizzazione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Assegnazione ore di sostegno e utilizzo contemporaneità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Pianificazione dei rapporti con gli operatori esterni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Reperimento consulenze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Definizione modalità passaggio da un ordine di scuola all’altro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Gestione e reperimento di sussidi e ausili didattici</a:t>
            </a:r>
          </a:p>
        </p:txBody>
      </p:sp>
      <p:sp>
        <p:nvSpPr>
          <p:cNvPr id="8" name="Rettangolo 7"/>
          <p:cNvSpPr/>
          <p:nvPr/>
        </p:nvSpPr>
        <p:spPr>
          <a:xfrm>
            <a:off x="0" y="78503"/>
            <a:ext cx="3779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Funzioni G.L.I. </a:t>
            </a:r>
            <a:endParaRPr lang="it-IT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ex 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legge 104-1992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ex Direttiva BES 2012 e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CM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8/2013</a:t>
            </a: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DLGS  66/2017</a:t>
            </a:r>
            <a:endParaRPr lang="it-IT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0" name="Fumetto 3 9"/>
          <p:cNvSpPr/>
          <p:nvPr/>
        </p:nvSpPr>
        <p:spPr>
          <a:xfrm>
            <a:off x="0" y="1147162"/>
            <a:ext cx="3998764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Coordinamento del GLI</a:t>
            </a: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- Livello scuola</a:t>
            </a:r>
          </a:p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4869160"/>
            <a:ext cx="3126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Ambiti del coordinamento</a:t>
            </a:r>
          </a:p>
        </p:txBody>
      </p:sp>
      <p:sp>
        <p:nvSpPr>
          <p:cNvPr id="2" name="Rettangolo 1"/>
          <p:cNvSpPr/>
          <p:nvPr/>
        </p:nvSpPr>
        <p:spPr>
          <a:xfrm>
            <a:off x="3635896" y="4760919"/>
            <a:ext cx="49140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FF3399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Arial Narrow" panose="020B0606020202030204" pitchFamily="34" charset="0"/>
              </a:rPr>
              <a:t>Raccordo con CTS e dei servizi sociali e sanitari per azioni di sistema </a:t>
            </a:r>
            <a:r>
              <a:rPr lang="it-IT" sz="1600" dirty="0">
                <a:latin typeface="Arial Narrow" panose="020B0606020202030204" pitchFamily="34" charset="0"/>
              </a:rPr>
              <a:t>(formazione, tutoraggio, progetti di prevenzione, monitoraggio, ecc.)</a:t>
            </a:r>
            <a:r>
              <a:rPr lang="it-IT" sz="16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it-IT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5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0" name="Fumetto 3 9"/>
          <p:cNvSpPr/>
          <p:nvPr/>
        </p:nvSpPr>
        <p:spPr>
          <a:xfrm>
            <a:off x="-88268" y="1167725"/>
            <a:ext cx="3998764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Coordinamento del GLI</a:t>
            </a: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- Livello scuola</a:t>
            </a:r>
          </a:p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4869160"/>
            <a:ext cx="3126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Ambiti del coordinamento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941923" y="347989"/>
            <a:ext cx="490688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Clr>
                <a:srgbClr val="3399FF"/>
              </a:buClr>
            </a:pPr>
            <a:r>
              <a:rPr lang="it-IT" sz="2800" i="1" dirty="0">
                <a:latin typeface="Arial Narrow" panose="020B0606020202030204" pitchFamily="34" charset="0"/>
              </a:rPr>
              <a:t>Progettazione e di Valutazione: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Formulazione di progetti per la continuità 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Progetti per l’aggiornamento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Progetti per l’arricchimento dell’offerta formativa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Progetti specifici per singoli alunni in relazione alla patologia</a:t>
            </a:r>
          </a:p>
        </p:txBody>
      </p:sp>
      <p:sp>
        <p:nvSpPr>
          <p:cNvPr id="2" name="Rettangolo 1"/>
          <p:cNvSpPr/>
          <p:nvPr/>
        </p:nvSpPr>
        <p:spPr>
          <a:xfrm>
            <a:off x="3823495" y="4224224"/>
            <a:ext cx="4873551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rgbClr val="FF3399"/>
              </a:buClr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Rilevazione dei BES</a:t>
            </a:r>
          </a:p>
          <a:p>
            <a:pPr marL="457200" indent="-457200" algn="just">
              <a:spcAft>
                <a:spcPts val="600"/>
              </a:spcAft>
              <a:buClr>
                <a:srgbClr val="FF3399"/>
              </a:buClr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Rilevazione valutazione livello di inclusività scuola</a:t>
            </a:r>
          </a:p>
          <a:p>
            <a:pPr marL="457200" indent="-457200" algn="just">
              <a:spcAft>
                <a:spcPts val="600"/>
              </a:spcAft>
              <a:buClr>
                <a:srgbClr val="FF3399"/>
              </a:buClr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it-IT" sz="2800" dirty="0">
                <a:latin typeface="Arial Narrow" panose="020B0606020202030204" pitchFamily="34" charset="0"/>
              </a:rPr>
              <a:t>Elaborazione proposta PI</a:t>
            </a:r>
          </a:p>
          <a:p>
            <a:pPr marL="457200" indent="-457200" algn="just">
              <a:buClr>
                <a:srgbClr val="FF3399"/>
              </a:buClr>
              <a:buFont typeface="Wingdings" panose="05000000000000000000" pitchFamily="2" charset="2"/>
              <a:buChar char="Ø"/>
            </a:pPr>
            <a:endParaRPr lang="it-IT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78503"/>
            <a:ext cx="3779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Funzioni G.L.I. </a:t>
            </a:r>
            <a:endParaRPr lang="it-IT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ex 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legge 104-1992</a:t>
            </a:r>
          </a:p>
          <a:p>
            <a:pPr indent="180340">
              <a:spcAft>
                <a:spcPts val="0"/>
              </a:spcAft>
            </a:pP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ex Direttiva BES 2012 e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CM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8/2013</a:t>
            </a:r>
          </a:p>
          <a:p>
            <a:pPr indent="180340">
              <a:spcAft>
                <a:spcPts val="0"/>
              </a:spcAft>
            </a:pP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DLGS  66/2017</a:t>
            </a:r>
            <a:endParaRPr lang="it-IT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2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14770</TotalTime>
  <Words>3084</Words>
  <Application>Microsoft Office PowerPoint</Application>
  <PresentationFormat>Presentazione su schermo (4:3)</PresentationFormat>
  <Paragraphs>464</Paragraphs>
  <Slides>43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Due strumenti indispensabili</vt:lpstr>
      <vt:lpstr>Presentazione standard di PowerPoint</vt:lpstr>
      <vt:lpstr>Presentazione standard di PowerPoint</vt:lpstr>
      <vt:lpstr>Presentazione standard di PowerPoint</vt:lpstr>
      <vt:lpstr> Aree di funzionamento sensibili: indicatori-domande guida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 Sistema accoglienza e rilevazione bisogni</vt:lpstr>
      <vt:lpstr>1. Sistema di accoglienza e di rilevazione dei Bisogni educativi comuni e speciali</vt:lpstr>
      <vt:lpstr>Presentazione standard di PowerPoint</vt:lpstr>
      <vt:lpstr>Presentazione standard di PowerPoint</vt:lpstr>
      <vt:lpstr>3. Pratiche didattiche e organizzative e situazioni di apprendimento</vt:lpstr>
      <vt:lpstr>3. Pratiche didattiche e organizzative e situazioni di apprendimento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Istituti comprensivi</dc:title>
  <dc:creator>Client</dc:creator>
  <cp:lastModifiedBy>Tina</cp:lastModifiedBy>
  <cp:revision>783</cp:revision>
  <dcterms:created xsi:type="dcterms:W3CDTF">2012-03-19T14:36:42Z</dcterms:created>
  <dcterms:modified xsi:type="dcterms:W3CDTF">2018-09-24T07:26:29Z</dcterms:modified>
</cp:coreProperties>
</file>